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32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332" r:id="rId20"/>
    <p:sldId id="333" r:id="rId21"/>
    <p:sldId id="338" r:id="rId22"/>
    <p:sldId id="334" r:id="rId23"/>
    <p:sldId id="335" r:id="rId24"/>
    <p:sldId id="336" r:id="rId25"/>
    <p:sldId id="337" r:id="rId26"/>
    <p:sldId id="282" r:id="rId27"/>
    <p:sldId id="284" r:id="rId28"/>
    <p:sldId id="285" r:id="rId29"/>
    <p:sldId id="287" r:id="rId30"/>
    <p:sldId id="286" r:id="rId31"/>
    <p:sldId id="288" r:id="rId32"/>
    <p:sldId id="289" r:id="rId33"/>
    <p:sldId id="291" r:id="rId34"/>
    <p:sldId id="327" r:id="rId35"/>
    <p:sldId id="339" r:id="rId36"/>
    <p:sldId id="324" r:id="rId37"/>
    <p:sldId id="325" r:id="rId38"/>
    <p:sldId id="326" r:id="rId39"/>
    <p:sldId id="328" r:id="rId40"/>
    <p:sldId id="329" r:id="rId41"/>
    <p:sldId id="290" r:id="rId42"/>
    <p:sldId id="292" r:id="rId43"/>
    <p:sldId id="349" r:id="rId44"/>
    <p:sldId id="350" r:id="rId45"/>
    <p:sldId id="294" r:id="rId46"/>
    <p:sldId id="295" r:id="rId47"/>
    <p:sldId id="299" r:id="rId48"/>
    <p:sldId id="302" r:id="rId49"/>
    <p:sldId id="303" r:id="rId50"/>
    <p:sldId id="306" r:id="rId51"/>
    <p:sldId id="304" r:id="rId52"/>
    <p:sldId id="305" r:id="rId53"/>
    <p:sldId id="331" r:id="rId54"/>
    <p:sldId id="297" r:id="rId55"/>
    <p:sldId id="310" r:id="rId56"/>
    <p:sldId id="307" r:id="rId57"/>
    <p:sldId id="309" r:id="rId58"/>
    <p:sldId id="315" r:id="rId59"/>
    <p:sldId id="311" r:id="rId60"/>
    <p:sldId id="312" r:id="rId61"/>
    <p:sldId id="313" r:id="rId62"/>
    <p:sldId id="314" r:id="rId63"/>
    <p:sldId id="316" r:id="rId64"/>
    <p:sldId id="318" r:id="rId65"/>
    <p:sldId id="319" r:id="rId66"/>
    <p:sldId id="322" r:id="rId67"/>
    <p:sldId id="340" r:id="rId68"/>
    <p:sldId id="323" r:id="rId69"/>
    <p:sldId id="343" r:id="rId70"/>
    <p:sldId id="346" r:id="rId71"/>
    <p:sldId id="344" r:id="rId72"/>
    <p:sldId id="345" r:id="rId73"/>
    <p:sldId id="34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4D0"/>
    <a:srgbClr val="EB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8"/>
    <p:restoredTop sz="94641"/>
  </p:normalViewPr>
  <p:slideViewPr>
    <p:cSldViewPr snapToGrid="0" snapToObjects="1">
      <p:cViewPr varScale="1">
        <p:scale>
          <a:sx n="116" d="100"/>
          <a:sy n="116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43FC8-824C-D74C-AA7A-45C0DC4644DD}" type="datetimeFigureOut">
              <a:rPr lang="en-US" smtClean="0"/>
              <a:t>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5B2E-0072-B24B-9259-A03AA9E90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46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 to talk about JFrog in 2 slides</a:t>
            </a:r>
          </a:p>
          <a:p>
            <a:r>
              <a:rPr lang="en-US" dirty="0" smtClean="0"/>
              <a:t>Going to talk about why DevOps in 3 slides</a:t>
            </a:r>
          </a:p>
          <a:p>
            <a:r>
              <a:rPr lang="en-US" dirty="0" smtClean="0"/>
              <a:t>Going to talk about Artifactory</a:t>
            </a:r>
            <a:r>
              <a:rPr lang="en-US" baseline="0" dirty="0" smtClean="0"/>
              <a:t> next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8BEA-623F-4C80-9B91-B8C8BE04559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1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1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1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7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6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4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8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6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5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9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6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55D5F-9B37-5243-98AC-A1AC6DDB6CD8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63375-54FD-AC44-A2BD-8BED88C8C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4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gi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612175"/>
            <a:ext cx="12192000" cy="2387600"/>
          </a:xfrm>
        </p:spPr>
        <p:txBody>
          <a:bodyPr>
            <a:noAutofit/>
          </a:bodyPr>
          <a:lstStyle/>
          <a:p>
            <a:r>
              <a:rPr lang="en-US" sz="8000" b="1" cap="sm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Bold" charset="0"/>
                <a:ea typeface="MetaBold" charset="0"/>
                <a:cs typeface="MetaBold" charset="0"/>
              </a:rPr>
              <a:t>Docker </a:t>
            </a:r>
            <a:r>
              <a:rPr lang="en-US" sz="8000" b="1" cap="small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Bold" charset="0"/>
                <a:ea typeface="MetaBold" charset="0"/>
                <a:cs typeface="MetaBold" charset="0"/>
              </a:rPr>
              <a:t>in production?</a:t>
            </a:r>
            <a:br>
              <a:rPr lang="en-US" sz="8000" b="1" cap="small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Bold" charset="0"/>
                <a:ea typeface="MetaBold" charset="0"/>
                <a:cs typeface="MetaBold" charset="0"/>
              </a:rPr>
            </a:br>
            <a:r>
              <a:rPr lang="en-US" sz="8000" b="1" cap="sm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Bold" charset="0"/>
                <a:ea typeface="MetaBold" charset="0"/>
                <a:cs typeface="MetaBold" charset="0"/>
              </a:rPr>
              <a:t>Done that, what’s next?</a:t>
            </a:r>
            <a:endParaRPr lang="en-US" sz="8000" cap="small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3478"/>
            <a:ext cx="1736223" cy="16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Why we are good with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we have decade of experience      	with managing binaries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095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Why we are good with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we have decade of experience      	with managing binaries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We did image registry before 	there was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registry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88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Why we are good with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we have decade of experience      	with managing binaries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We did image registry before 	there was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registry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we did private image hosting	 	before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hub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73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Why we are good with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we have decade of experience      	with managing binaries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We did image registry before 	there was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registry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we did private image hosting	 	before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hub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we do promotion pipelines for 	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3733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8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Problem</a:t>
            </a:r>
            <a:r>
              <a:rPr lang="ru-RU" dirty="0" smtClean="0">
                <a:latin typeface="MetaBold" charset="0"/>
                <a:ea typeface="MetaBold" charset="0"/>
                <a:cs typeface="MetaBold" charset="0"/>
              </a:rPr>
              <a:t>?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0"/>
            <a:ext cx="5118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qlusa.com/images/animated/cubedw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31" y="99151"/>
            <a:ext cx="6510969" cy="651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1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591" y="0"/>
            <a:ext cx="1111601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From: &lt;Sales Team&gt;</a:t>
            </a:r>
          </a:p>
          <a:p>
            <a:r>
              <a:rPr lang="en-US" sz="2800" dirty="0" smtClean="0"/>
              <a:t>To: &lt;Solution Engineering Team&gt;</a:t>
            </a:r>
          </a:p>
          <a:p>
            <a:endParaRPr lang="en-US" sz="2800" dirty="0"/>
          </a:p>
          <a:p>
            <a:r>
              <a:rPr lang="en-US" sz="2800" dirty="0" smtClean="0"/>
              <a:t>Subject: Pre Sales for Acme Corp</a:t>
            </a:r>
          </a:p>
          <a:p>
            <a:endParaRPr lang="en-US" sz="2800" dirty="0"/>
          </a:p>
          <a:p>
            <a:r>
              <a:rPr lang="en-US" sz="2800" dirty="0" smtClean="0"/>
              <a:t>Date:</a:t>
            </a:r>
          </a:p>
          <a:p>
            <a:r>
              <a:rPr lang="en-US" sz="2800" dirty="0" smtClean="0"/>
              <a:t>Attendees:</a:t>
            </a:r>
          </a:p>
          <a:p>
            <a:endParaRPr lang="en-US" sz="2800" dirty="0" smtClean="0"/>
          </a:p>
          <a:p>
            <a:r>
              <a:rPr lang="en-US" sz="2800" dirty="0" smtClean="0"/>
              <a:t>Requirements:</a:t>
            </a:r>
          </a:p>
          <a:p>
            <a:r>
              <a:rPr lang="en-US" sz="2800" b="1" dirty="0" smtClean="0"/>
              <a:t>Artifactory HA clusters at 3 different locations</a:t>
            </a:r>
          </a:p>
          <a:p>
            <a:endParaRPr lang="en-US" sz="2800" dirty="0" smtClean="0"/>
          </a:p>
          <a:p>
            <a:r>
              <a:rPr lang="en-US" sz="2800" dirty="0" smtClean="0"/>
              <a:t>Tools and environment:</a:t>
            </a:r>
          </a:p>
          <a:p>
            <a:r>
              <a:rPr lang="en-US" sz="2800" b="1" dirty="0" smtClean="0"/>
              <a:t>Jenkins</a:t>
            </a:r>
            <a:r>
              <a:rPr lang="en-US" sz="2800" dirty="0" smtClean="0"/>
              <a:t> (2 locations), </a:t>
            </a:r>
            <a:r>
              <a:rPr lang="en-US" sz="2800" b="1" dirty="0" err="1" smtClean="0"/>
              <a:t>TeamCity</a:t>
            </a:r>
            <a:r>
              <a:rPr lang="en-US" sz="2800" dirty="0" smtClean="0"/>
              <a:t> (1 location)</a:t>
            </a:r>
          </a:p>
          <a:p>
            <a:r>
              <a:rPr lang="en-US" sz="2800" b="1" dirty="0" err="1" smtClean="0"/>
              <a:t>Git</a:t>
            </a:r>
            <a:r>
              <a:rPr lang="en-US" sz="2800" dirty="0" smtClean="0"/>
              <a:t> with workflows</a:t>
            </a:r>
          </a:p>
          <a:p>
            <a:r>
              <a:rPr lang="en-US" sz="2800" dirty="0" smtClean="0"/>
              <a:t>Android </a:t>
            </a:r>
            <a:r>
              <a:rPr lang="en-US" sz="2800" dirty="0" err="1" smtClean="0"/>
              <a:t>dev</a:t>
            </a:r>
            <a:r>
              <a:rPr lang="en-US" sz="2800" dirty="0" smtClean="0"/>
              <a:t> with </a:t>
            </a:r>
            <a:r>
              <a:rPr lang="en-US" sz="2800" b="1" dirty="0" err="1" smtClean="0"/>
              <a:t>Gradle</a:t>
            </a:r>
            <a:r>
              <a:rPr lang="en-US" sz="2800" dirty="0" smtClean="0"/>
              <a:t>, JS </a:t>
            </a:r>
            <a:r>
              <a:rPr lang="en-US" sz="2800" dirty="0" err="1" smtClean="0"/>
              <a:t>dev</a:t>
            </a:r>
            <a:r>
              <a:rPr lang="en-US" sz="2800" dirty="0" smtClean="0"/>
              <a:t> with </a:t>
            </a:r>
            <a:r>
              <a:rPr lang="en-US" sz="2800" b="1" dirty="0" smtClean="0"/>
              <a:t>Bower</a:t>
            </a:r>
            <a:r>
              <a:rPr lang="en-US" sz="2800" dirty="0" smtClean="0"/>
              <a:t>, also a bit of </a:t>
            </a:r>
            <a:r>
              <a:rPr lang="en-US" sz="2800" b="1" dirty="0" err="1" smtClean="0"/>
              <a:t>Rubygems</a:t>
            </a:r>
            <a:r>
              <a:rPr lang="en-US" sz="2800" dirty="0"/>
              <a:t> </a:t>
            </a:r>
            <a:r>
              <a:rPr lang="en-US" sz="2800" dirty="0" smtClean="0"/>
              <a:t>and </a:t>
            </a:r>
            <a:r>
              <a:rPr lang="en-US" sz="2800" dirty="0" err="1" smtClean="0"/>
              <a:t>.Net</a:t>
            </a:r>
            <a:r>
              <a:rPr lang="en-US" sz="2800" dirty="0" smtClean="0"/>
              <a:t> with </a:t>
            </a:r>
            <a:r>
              <a:rPr lang="en-US" sz="2800" b="1" dirty="0" err="1" smtClean="0"/>
              <a:t>NuGet</a:t>
            </a:r>
            <a:r>
              <a:rPr lang="en-US" sz="2800" dirty="0" smtClean="0"/>
              <a:t>. Heavy </a:t>
            </a:r>
            <a:r>
              <a:rPr lang="en-US" sz="2800" b="1" dirty="0" smtClean="0"/>
              <a:t>Docker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28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591" y="0"/>
            <a:ext cx="1111601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From: &lt;Sales Team&gt;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To: &lt;Solution Engineering Team&gt;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Subject: Pre Sales for Acme Corp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Date: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Attendees: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Requirements:</a:t>
            </a:r>
          </a:p>
          <a:p>
            <a:r>
              <a:rPr lang="en-US" sz="2800" b="1" dirty="0" smtClean="0"/>
              <a:t>Artifactory HA clusters at 3 different locations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bg1"/>
                </a:solidFill>
              </a:rPr>
              <a:t>Tools and environment:</a:t>
            </a:r>
          </a:p>
          <a:p>
            <a:r>
              <a:rPr lang="en-US" sz="2800" b="1" dirty="0" smtClean="0"/>
              <a:t>Jenkins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(2 locations),</a:t>
            </a:r>
            <a:r>
              <a:rPr lang="en-US" sz="2800" dirty="0" smtClean="0"/>
              <a:t> </a:t>
            </a:r>
            <a:r>
              <a:rPr lang="en-US" sz="2800" b="1" dirty="0" err="1" smtClean="0"/>
              <a:t>TeamCity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(1 location)</a:t>
            </a:r>
          </a:p>
          <a:p>
            <a:r>
              <a:rPr lang="en-US" sz="2800" b="1" dirty="0" err="1" smtClean="0"/>
              <a:t>Git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with workflows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Android </a:t>
            </a:r>
            <a:r>
              <a:rPr lang="en-US" sz="2800" dirty="0" err="1" smtClean="0">
                <a:solidFill>
                  <a:schemeClr val="bg1"/>
                </a:solidFill>
              </a:rPr>
              <a:t>dev</a:t>
            </a:r>
            <a:r>
              <a:rPr lang="en-US" sz="2800" dirty="0" smtClean="0">
                <a:solidFill>
                  <a:schemeClr val="bg1"/>
                </a:solidFill>
              </a:rPr>
              <a:t> with </a:t>
            </a:r>
            <a:r>
              <a:rPr lang="en-US" sz="2800" b="1" dirty="0" err="1" smtClean="0"/>
              <a:t>Gradle</a:t>
            </a:r>
            <a:r>
              <a:rPr lang="en-US" sz="2800" dirty="0" smtClean="0">
                <a:solidFill>
                  <a:schemeClr val="bg1"/>
                </a:solidFill>
              </a:rPr>
              <a:t>, JS </a:t>
            </a:r>
            <a:r>
              <a:rPr lang="en-US" sz="2800" dirty="0" err="1" smtClean="0">
                <a:solidFill>
                  <a:schemeClr val="bg1"/>
                </a:solidFill>
              </a:rPr>
              <a:t>dev</a:t>
            </a:r>
            <a:r>
              <a:rPr lang="en-US" sz="2800" dirty="0" smtClean="0">
                <a:solidFill>
                  <a:schemeClr val="bg1"/>
                </a:solidFill>
              </a:rPr>
              <a:t> with </a:t>
            </a:r>
            <a:r>
              <a:rPr lang="en-US" sz="2800" b="1" dirty="0" smtClean="0"/>
              <a:t>Bower</a:t>
            </a:r>
            <a:r>
              <a:rPr lang="en-US" sz="2800" dirty="0" smtClean="0">
                <a:solidFill>
                  <a:schemeClr val="bg1"/>
                </a:solidFill>
              </a:rPr>
              <a:t>, also a bit of </a:t>
            </a:r>
            <a:r>
              <a:rPr lang="en-US" sz="2800" b="1" dirty="0" err="1" smtClean="0">
                <a:solidFill>
                  <a:schemeClr val="bg1"/>
                </a:solidFill>
              </a:rPr>
              <a:t>Rubygems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and </a:t>
            </a:r>
            <a:r>
              <a:rPr lang="en-US" sz="2800" dirty="0" err="1" smtClean="0">
                <a:solidFill>
                  <a:schemeClr val="bg1"/>
                </a:solidFill>
              </a:rPr>
              <a:t>.Net</a:t>
            </a:r>
            <a:r>
              <a:rPr lang="en-US" sz="2800" dirty="0" smtClean="0">
                <a:solidFill>
                  <a:schemeClr val="bg1"/>
                </a:solidFill>
              </a:rPr>
              <a:t> with </a:t>
            </a:r>
            <a:r>
              <a:rPr lang="en-US" sz="2800" b="1" dirty="0" err="1" smtClean="0"/>
              <a:t>NuGet</a:t>
            </a:r>
            <a:r>
              <a:rPr lang="en-US" sz="2800" dirty="0" smtClean="0">
                <a:solidFill>
                  <a:schemeClr val="bg1"/>
                </a:solidFill>
              </a:rPr>
              <a:t>. Heavy </a:t>
            </a:r>
            <a:r>
              <a:rPr lang="en-US" sz="2800" b="1" dirty="0" smtClean="0"/>
              <a:t>Docker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579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1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5590"/>
            <a:ext cx="10515600" cy="5791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- 6 Artifactory instances with 	replication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8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What Frog?</a:t>
            </a:r>
            <a:endParaRPr lang="en-GB" dirty="0"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78372"/>
            <a:ext cx="11425269" cy="53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5590"/>
            <a:ext cx="10515600" cy="5791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- 6 Artifactory instances with 	replication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NFS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00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5590"/>
            <a:ext cx="10515600" cy="5791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- 6 Artifactory instances with 	replication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NFS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NGINX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5590"/>
            <a:ext cx="10515600" cy="5791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- 6 Artifactory instances with 	replication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NFS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NGINX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MYSQL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5590"/>
            <a:ext cx="10515600" cy="5791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- 6 Artifactory instances with 	replication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NFS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NGINX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MYSQL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Gitlab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69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5590"/>
            <a:ext cx="10515600" cy="5791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- 6 Artifactory instances with 	replication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NFS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NGINX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MYSQL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Gitlab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- 2 ci servers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5590"/>
            <a:ext cx="10515600" cy="5791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- 6 Artifactory instances with 	replication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NFS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NGINX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MYSQL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Gitlab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- 2 ci servers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demo projects for 4 	technologies</a:t>
            </a:r>
            <a:endParaRPr lang="en-US" sz="3733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16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41" y="181767"/>
            <a:ext cx="9593138" cy="652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53280" cy="5826355"/>
          </a:xfrm>
        </p:spPr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This image is found in the Internet by searching for “Capitan Obvious”.</a:t>
            </a:r>
            <a:br>
              <a:rPr lang="en-US" dirty="0" smtClean="0">
                <a:latin typeface="MetaBold" charset="0"/>
                <a:ea typeface="MetaBold" charset="0"/>
                <a:cs typeface="MetaBold" charset="0"/>
              </a:rPr>
            </a:br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/>
            </a:r>
            <a:br>
              <a:rPr lang="en-US" dirty="0" smtClean="0">
                <a:latin typeface="MetaBold" charset="0"/>
                <a:ea typeface="MetaBold" charset="0"/>
                <a:cs typeface="MetaBold" charset="0"/>
              </a:rPr>
            </a:br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But you already knew that. Or not.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6" name="Picture 4" descr="https://lh6.googleusercontent.com/-HqmUA_Loz0E/AAAAAAAAAAI/AAAAAAAAAz4/jKOy9B09taE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50" y="131468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127"/>
              </p:ext>
            </p:extLst>
          </p:nvPr>
        </p:nvGraphicFramePr>
        <p:xfrm>
          <a:off x="265323" y="245941"/>
          <a:ext cx="11776114" cy="63664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19400"/>
                <a:gridCol w="4478357"/>
                <a:gridCol w="4478357"/>
              </a:tblGrid>
              <a:tr h="1043032"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Solution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Pros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Cons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</a:tr>
              <a:tr h="1574346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VM per tool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Sane number</a:t>
                      </a:r>
                      <a:r>
                        <a:rPr lang="en-US" sz="2600" baseline="0" dirty="0" smtClean="0">
                          <a:solidFill>
                            <a:srgbClr val="D5E4D0"/>
                          </a:solidFill>
                        </a:rPr>
                        <a:t> of VMs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13 VMs</a:t>
                      </a:r>
                      <a:r>
                        <a:rPr lang="en-US" sz="2600" baseline="0" dirty="0" smtClean="0">
                          <a:solidFill>
                            <a:srgbClr val="D5E4D0"/>
                          </a:solidFill>
                        </a:rPr>
                        <a:t> to run the demo for Acme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Cross–VM</a:t>
                      </a:r>
                      <a:r>
                        <a:rPr lang="en-US" sz="2600" baseline="0" dirty="0" smtClean="0">
                          <a:solidFill>
                            <a:srgbClr val="D5E4D0"/>
                          </a:solidFill>
                        </a:rPr>
                        <a:t> networking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baseline="0" dirty="0" smtClean="0">
                          <a:solidFill>
                            <a:srgbClr val="D5E4D0"/>
                          </a:solidFill>
                        </a:rPr>
                        <a:t>Orchestration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</a:tr>
              <a:tr h="1574346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rgbClr val="EBF1E9"/>
                          </a:solidFill>
                        </a:rPr>
                        <a:t>VM per setup</a:t>
                      </a:r>
                      <a:endParaRPr lang="en-US" sz="2600" dirty="0">
                        <a:solidFill>
                          <a:srgbClr val="EBF1E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EBF1E9"/>
                          </a:solidFill>
                        </a:rPr>
                        <a:t>One VM per demo -</a:t>
                      </a:r>
                      <a:r>
                        <a:rPr lang="en-US" sz="2600" baseline="0" dirty="0" smtClean="0">
                          <a:solidFill>
                            <a:srgbClr val="EBF1E9"/>
                          </a:solidFill>
                        </a:rPr>
                        <a:t> </a:t>
                      </a:r>
                      <a:r>
                        <a:rPr lang="en-US" sz="2600" dirty="0" smtClean="0">
                          <a:solidFill>
                            <a:srgbClr val="EBF1E9"/>
                          </a:solidFill>
                        </a:rPr>
                        <a:t>can</a:t>
                      </a:r>
                      <a:r>
                        <a:rPr lang="en-US" sz="2600" baseline="0" dirty="0" smtClean="0">
                          <a:solidFill>
                            <a:srgbClr val="EBF1E9"/>
                          </a:solidFill>
                        </a:rPr>
                        <a:t> run on one machine</a:t>
                      </a:r>
                      <a:endParaRPr lang="en-US" sz="2600" dirty="0">
                        <a:solidFill>
                          <a:srgbClr val="EBF1E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EBF1E9"/>
                          </a:solidFill>
                        </a:rPr>
                        <a:t>Insane number of VMs to create and maintain</a:t>
                      </a:r>
                      <a:endParaRPr lang="en-US" sz="2600" dirty="0">
                        <a:solidFill>
                          <a:srgbClr val="EBF1E9"/>
                        </a:solidFill>
                      </a:endParaRPr>
                    </a:p>
                  </a:txBody>
                  <a:tcPr/>
                </a:tc>
              </a:tr>
              <a:tr h="1674192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Docker image </a:t>
                      </a:r>
                      <a:br>
                        <a:rPr lang="en-US" sz="2600" dirty="0" smtClean="0">
                          <a:solidFill>
                            <a:srgbClr val="D5E4D0"/>
                          </a:solidFill>
                        </a:rPr>
                      </a:b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per tool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Sane number of images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13 Lightweight</a:t>
                      </a:r>
                      <a:r>
                        <a:rPr lang="en-US" sz="2600" baseline="0" dirty="0" smtClean="0">
                          <a:solidFill>
                            <a:srgbClr val="D5E4D0"/>
                          </a:solidFill>
                        </a:rPr>
                        <a:t> containers can run on one machine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baseline="0" dirty="0" smtClean="0">
                          <a:solidFill>
                            <a:srgbClr val="D5E4D0"/>
                          </a:solidFill>
                        </a:rPr>
                        <a:t>Docker compose to orchestrate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Docker?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5774"/>
              </p:ext>
            </p:extLst>
          </p:nvPr>
        </p:nvGraphicFramePr>
        <p:xfrm>
          <a:off x="265323" y="245941"/>
          <a:ext cx="11776114" cy="63664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19400"/>
                <a:gridCol w="4478357"/>
                <a:gridCol w="4478357"/>
              </a:tblGrid>
              <a:tr h="1043032"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Solution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Pros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Cons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</a:tr>
              <a:tr h="1574346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VM per tool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Sane number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of VMs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13 VMs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to run the demo for Acme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Cross–VM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networking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Orchestration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574346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rgbClr val="EBF1E9"/>
                          </a:solidFill>
                        </a:rPr>
                        <a:t>VM per setup</a:t>
                      </a:r>
                      <a:endParaRPr lang="en-US" sz="2600" dirty="0">
                        <a:solidFill>
                          <a:srgbClr val="EBF1E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EBF1E9"/>
                          </a:solidFill>
                        </a:rPr>
                        <a:t>One VM per demo -</a:t>
                      </a:r>
                      <a:r>
                        <a:rPr lang="en-US" sz="2600" baseline="0" dirty="0" smtClean="0">
                          <a:solidFill>
                            <a:srgbClr val="EBF1E9"/>
                          </a:solidFill>
                        </a:rPr>
                        <a:t> </a:t>
                      </a:r>
                      <a:r>
                        <a:rPr lang="en-US" sz="2600" dirty="0" smtClean="0">
                          <a:solidFill>
                            <a:srgbClr val="EBF1E9"/>
                          </a:solidFill>
                        </a:rPr>
                        <a:t>can</a:t>
                      </a:r>
                      <a:r>
                        <a:rPr lang="en-US" sz="2600" baseline="0" dirty="0" smtClean="0">
                          <a:solidFill>
                            <a:srgbClr val="EBF1E9"/>
                          </a:solidFill>
                        </a:rPr>
                        <a:t> run on one machine</a:t>
                      </a:r>
                      <a:endParaRPr lang="en-US" sz="2600" dirty="0">
                        <a:solidFill>
                          <a:srgbClr val="EBF1E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EBF1E9"/>
                          </a:solidFill>
                        </a:rPr>
                        <a:t>Insane number of VMs to create and maintain</a:t>
                      </a:r>
                      <a:endParaRPr lang="en-US" sz="2600" dirty="0">
                        <a:solidFill>
                          <a:srgbClr val="EBF1E9"/>
                        </a:solidFill>
                      </a:endParaRPr>
                    </a:p>
                  </a:txBody>
                  <a:tcPr/>
                </a:tc>
              </a:tr>
              <a:tr h="1674192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Docker image </a:t>
                      </a:r>
                      <a:br>
                        <a:rPr lang="en-US" sz="2600" dirty="0" smtClean="0">
                          <a:solidFill>
                            <a:srgbClr val="D5E4D0"/>
                          </a:solidFill>
                        </a:rPr>
                      </a:b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per tool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Sane number of images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13 Lightweight</a:t>
                      </a:r>
                      <a:r>
                        <a:rPr lang="en-US" sz="2600" baseline="0" dirty="0" smtClean="0">
                          <a:solidFill>
                            <a:srgbClr val="D5E4D0"/>
                          </a:solidFill>
                        </a:rPr>
                        <a:t> containers can run on one machine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baseline="0" dirty="0" smtClean="0">
                          <a:solidFill>
                            <a:srgbClr val="D5E4D0"/>
                          </a:solidFill>
                        </a:rPr>
                        <a:t>Docker compose to orchestrate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Docker?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12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What Frog?</a:t>
            </a:r>
            <a:endParaRPr lang="en-GB" dirty="0"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78372"/>
            <a:ext cx="11425269" cy="5347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3875">
            <a:off x="6772448" y="2348699"/>
            <a:ext cx="4953760" cy="32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6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233"/>
              </p:ext>
            </p:extLst>
          </p:nvPr>
        </p:nvGraphicFramePr>
        <p:xfrm>
          <a:off x="265323" y="245941"/>
          <a:ext cx="11776114" cy="63664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19400"/>
                <a:gridCol w="4478357"/>
                <a:gridCol w="4478357"/>
              </a:tblGrid>
              <a:tr h="1043032"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Solution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Pros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Cons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</a:tr>
              <a:tr h="1574346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VM per tool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Sane number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of VMs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13 VMs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to run the demo for Acme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Cross–VM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networking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Orchestration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574346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VM per setup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One VM per demo -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can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run on one machine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Insane number of VMs to create and maintain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674192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Docker image </a:t>
                      </a:r>
                      <a:br>
                        <a:rPr lang="en-US" sz="2600" dirty="0" smtClean="0">
                          <a:solidFill>
                            <a:srgbClr val="D5E4D0"/>
                          </a:solidFill>
                        </a:rPr>
                      </a:b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per tool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Sane number of images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13 Lightweight</a:t>
                      </a:r>
                      <a:r>
                        <a:rPr lang="en-US" sz="2600" baseline="0" dirty="0" smtClean="0">
                          <a:solidFill>
                            <a:srgbClr val="D5E4D0"/>
                          </a:solidFill>
                        </a:rPr>
                        <a:t> containers can run on one machine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baseline="0" dirty="0" smtClean="0">
                          <a:solidFill>
                            <a:srgbClr val="D5E4D0"/>
                          </a:solidFill>
                        </a:rPr>
                        <a:t>Docker compose to orchestrate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rgbClr val="D5E4D0"/>
                          </a:solidFill>
                        </a:rPr>
                        <a:t>Docker?</a:t>
                      </a:r>
                      <a:endParaRPr lang="en-US" sz="2600" dirty="0">
                        <a:solidFill>
                          <a:srgbClr val="D5E4D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0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686538"/>
              </p:ext>
            </p:extLst>
          </p:nvPr>
        </p:nvGraphicFramePr>
        <p:xfrm>
          <a:off x="265323" y="245941"/>
          <a:ext cx="11776114" cy="63664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19400"/>
                <a:gridCol w="4478357"/>
                <a:gridCol w="4478357"/>
              </a:tblGrid>
              <a:tr h="1043032"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Solution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Pros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sz="5400" dirty="0" smtClean="0">
                          <a:latin typeface="MetaBold" charset="0"/>
                          <a:ea typeface="MetaBold" charset="0"/>
                          <a:cs typeface="MetaBold" charset="0"/>
                        </a:rPr>
                        <a:t>Cons</a:t>
                      </a:r>
                      <a:endParaRPr lang="en-US" sz="5400" dirty="0">
                        <a:latin typeface="MetaBold" charset="0"/>
                        <a:ea typeface="MetaBold" charset="0"/>
                        <a:cs typeface="MetaBold" charset="0"/>
                      </a:endParaRPr>
                    </a:p>
                  </a:txBody>
                  <a:tcPr/>
                </a:tc>
              </a:tr>
              <a:tr h="1574346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VM per tool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Sane number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of VMs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13 VMs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to run the demo for Acme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Cross–VM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networking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Orchestration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574346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VM per setup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One VM per demo -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can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run on one machine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Insane number of VMs to create and maintain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674192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Docker image </a:t>
                      </a:r>
                      <a:br>
                        <a:rPr lang="en-US" sz="26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per tool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Sane number of images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13 Lightweight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 containers can run on one machine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Docker compose to orchestrate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Docker?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35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7" y="539496"/>
            <a:ext cx="11932730" cy="57515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9112" y="5183076"/>
            <a:ext cx="832804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cap="all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Docker-compose FTW?</a:t>
            </a:r>
          </a:p>
        </p:txBody>
      </p:sp>
    </p:spTree>
    <p:extLst>
      <p:ext uri="{BB962C8B-B14F-4D97-AF65-F5344CB8AC3E}">
        <p14:creationId xmlns:p14="http://schemas.microsoft.com/office/powerpoint/2010/main" val="3250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yt3.ggpht.com/-HE5gWvi8H6M/AAAAAAAAAAI/AAAAAAAAAAA/cheMcXGhPsE/s900-c-k-no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88" y="128398"/>
            <a:ext cx="6592824" cy="659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5255" y="6054172"/>
            <a:ext cx="1177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Abstract mentioned </a:t>
            </a:r>
            <a:r>
              <a:rPr lang="en-US" sz="3600" cap="all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kubernetes</a:t>
            </a:r>
            <a:endParaRPr lang="en-US" sz="3600" cap="all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35374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 am pretty sure</a:t>
            </a:r>
            <a:endParaRPr lang="en-US" sz="6600" cap="all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03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Client tools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6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Client tools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brew install go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8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78" y="312683"/>
            <a:ext cx="7932445" cy="623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01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398" y="312683"/>
            <a:ext cx="7341205" cy="623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6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2064" y="2810548"/>
            <a:ext cx="11567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brew install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go</a:t>
            </a:r>
            <a:br>
              <a:rPr lang="en-US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==&gt;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Downloading https://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homebrew.bintray.com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/bottles/go-1.5.2.el_capitan.bottle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.</a:t>
            </a:r>
            <a:br>
              <a:rPr lang="en-US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########################                                                 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33.3%</a:t>
            </a:r>
          </a:p>
        </p:txBody>
      </p:sp>
    </p:spTree>
    <p:extLst>
      <p:ext uri="{BB962C8B-B14F-4D97-AF65-F5344CB8AC3E}">
        <p14:creationId xmlns:p14="http://schemas.microsoft.com/office/powerpoint/2010/main" val="4551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Client tools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brew install go</a:t>
            </a:r>
          </a:p>
          <a:p>
            <a:pPr marL="0" indent="0">
              <a:buNone/>
            </a:pPr>
            <a:r>
              <a:rPr lang="en-US" sz="3733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3733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sdk</a:t>
            </a:r>
            <a:r>
              <a:rPr lang="en-US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install </a:t>
            </a:r>
            <a:r>
              <a:rPr lang="en-US" sz="3733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gradle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5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What Frog?</a:t>
            </a:r>
            <a:endParaRPr lang="en-GB" dirty="0"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78372"/>
            <a:ext cx="11425269" cy="5347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3875">
            <a:off x="6772448" y="2348699"/>
            <a:ext cx="4953760" cy="3276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6005">
            <a:off x="371723" y="3265667"/>
            <a:ext cx="4166616" cy="30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4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Client tools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- brew install go</a:t>
            </a:r>
          </a:p>
          <a:p>
            <a:pPr marL="0" indent="0">
              <a:buNone/>
            </a:pPr>
            <a:r>
              <a:rPr lang="en-US" sz="3733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3733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sdk</a:t>
            </a:r>
            <a:r>
              <a:rPr lang="en-US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install </a:t>
            </a:r>
            <a:r>
              <a:rPr lang="en-US" sz="3733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gradle</a:t>
            </a:r>
            <a:endParaRPr lang="en-US" sz="3733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3733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3733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3733" dirty="0" err="1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rvm</a:t>
            </a:r>
            <a:r>
              <a:rPr lang="en-US" sz="3733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install 2.1.1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28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1" y="130847"/>
            <a:ext cx="11777030" cy="66186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271" y="130847"/>
            <a:ext cx="11777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That was too easy</a:t>
            </a:r>
            <a:endParaRPr lang="en-US" sz="8000" cap="all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5" y="5624404"/>
            <a:ext cx="11777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Is it </a:t>
            </a:r>
            <a:r>
              <a:rPr lang="en-US" sz="6600" cap="all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docker</a:t>
            </a:r>
            <a:r>
              <a:rPr lang="en-US" sz="66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-compose 101 talk?</a:t>
            </a:r>
            <a:endParaRPr lang="en-US" sz="6600" cap="all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02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Remember this?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3" name="Picture 2" descr="http://www.sqlusa.com/images/animated/cubedw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56" y="1690688"/>
            <a:ext cx="3894352" cy="389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2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Support tickets use case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6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Support tickets use case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Same matrix: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	setup, ci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ser,ver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, build tools, 	etc.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80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Support tickets use case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Same matrix: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	setup, ci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ser,ver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, build tools, 	etc.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plus: managing the exact state 	to reproduce the problem</a:t>
            </a:r>
          </a:p>
        </p:txBody>
      </p:sp>
    </p:spTree>
    <p:extLst>
      <p:ext uri="{BB962C8B-B14F-4D97-AF65-F5344CB8AC3E}">
        <p14:creationId xmlns:p14="http://schemas.microsoft.com/office/powerpoint/2010/main" val="19932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48" y="365759"/>
            <a:ext cx="11418288" cy="61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7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Volume management in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2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Volume management in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best practices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Volume management in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best practices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management</a:t>
            </a:r>
          </a:p>
        </p:txBody>
      </p:sp>
    </p:spTree>
    <p:extLst>
      <p:ext uri="{BB962C8B-B14F-4D97-AF65-F5344CB8AC3E}">
        <p14:creationId xmlns:p14="http://schemas.microsoft.com/office/powerpoint/2010/main" val="4035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What Frog?</a:t>
            </a:r>
            <a:endParaRPr lang="en-GB" dirty="0"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5" name="Picture 4" descr="10646945_750460218361444_885480644408122253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78372"/>
            <a:ext cx="11425269" cy="5347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3875">
            <a:off x="6772448" y="2348699"/>
            <a:ext cx="4953760" cy="3276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6005">
            <a:off x="371723" y="3265667"/>
            <a:ext cx="4166616" cy="3087624"/>
          </a:xfrm>
          <a:prstGeom prst="rect">
            <a:avLst/>
          </a:prstGeom>
        </p:spPr>
      </p:pic>
      <p:pic>
        <p:nvPicPr>
          <p:cNvPr id="7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66" y="1606974"/>
            <a:ext cx="3301239" cy="2712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1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Volume management in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best practices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management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unmounting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1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Volume management in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best practices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management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unmounting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66654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Volume management in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best practices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management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unmounting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versioning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metadata</a:t>
            </a:r>
          </a:p>
        </p:txBody>
      </p:sp>
    </p:spTree>
    <p:extLst>
      <p:ext uri="{BB962C8B-B14F-4D97-AF65-F5344CB8AC3E}">
        <p14:creationId xmlns:p14="http://schemas.microsoft.com/office/powerpoint/2010/main" val="142845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Volume management in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4958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733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best practices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management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40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unmounting</a:t>
            </a: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versioning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metadata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What’s</a:t>
            </a:r>
            <a:r>
              <a:rPr lang="en-US" sz="4000" dirty="0" smtClean="0"/>
              <a:t> </a:t>
            </a: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in image, what’s in volume</a:t>
            </a: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?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.ytimg.com/vi/Vhp9npyrpyA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58" y="0"/>
            <a:ext cx="9099285" cy="682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4341" y="-123394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800" cap="all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4341" y="563724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cap="all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But I don’t trust you</a:t>
            </a:r>
            <a:endParaRPr lang="en-US" sz="80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80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Correlation with ticket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37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Correlation with ticket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ticket describes state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ticket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num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in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3701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Correlation with ticket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ticket describes state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ticket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num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in support system</a:t>
            </a:r>
          </a:p>
          <a:p>
            <a:pPr marL="0" indent="0">
              <a:buNone/>
            </a:pPr>
            <a:r>
              <a:rPr lang="en-US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– set of containers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compose file in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git</a:t>
            </a:r>
            <a:endParaRPr lang="en-US" sz="37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-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images in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</a:t>
            </a:r>
            <a:endParaRPr lang="en-US" sz="37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45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endParaRPr lang="en-US" sz="37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4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Correlation with ticket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ticket describes state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ticket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num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in support system</a:t>
            </a:r>
          </a:p>
          <a:p>
            <a:pPr marL="0" indent="0">
              <a:buNone/>
            </a:pPr>
            <a:r>
              <a:rPr lang="en-US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– set of containers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compose file in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git</a:t>
            </a:r>
            <a:endParaRPr lang="en-US" sz="37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-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images in </a:t>
            </a:r>
            <a:r>
              <a:rPr lang="en-US" sz="370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</a:t>
            </a:r>
            <a:endParaRPr lang="en-US" sz="37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45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set of volumes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?</a:t>
            </a:r>
          </a:p>
        </p:txBody>
      </p:sp>
    </p:spTree>
    <p:extLst>
      <p:ext uri="{BB962C8B-B14F-4D97-AF65-F5344CB8AC3E}">
        <p14:creationId xmlns:p14="http://schemas.microsoft.com/office/powerpoint/2010/main" val="12791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04" y="1127252"/>
            <a:ext cx="6210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670" y="2372883"/>
            <a:ext cx="6695900" cy="41316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JFrog Platform + Docker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i.qkme.me/3sctd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184" y="1185304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MetaBold" charset="0"/>
                <a:ea typeface="MetaBold" charset="0"/>
                <a:cs typeface="MetaBold" charset="0"/>
              </a:rPr>
              <a:t>Git</a:t>
            </a:r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 and Large Files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0" y="1825625"/>
            <a:ext cx="8061960" cy="4351338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8000" dirty="0" smtClean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is-IS" sz="3600" i="1" dirty="0" smtClean="0"/>
              <a:t>…</a:t>
            </a:r>
            <a:r>
              <a:rPr lang="en-US" sz="3600" i="1" dirty="0" smtClean="0"/>
              <a:t>frequent problems</a:t>
            </a:r>
            <a:r>
              <a:rPr lang="is-IS" sz="3600" i="1" dirty="0" smtClean="0"/>
              <a:t>…</a:t>
            </a:r>
            <a:r>
              <a:rPr lang="en-US" sz="3600" i="1" dirty="0" smtClean="0"/>
              <a:t>because </a:t>
            </a:r>
            <a:r>
              <a:rPr lang="en-US" sz="3600" i="1" dirty="0"/>
              <a:t>of </a:t>
            </a:r>
            <a:r>
              <a:rPr lang="en-US" sz="3600" i="1" dirty="0" smtClean="0"/>
              <a:t>large files </a:t>
            </a:r>
            <a:r>
              <a:rPr lang="en-US" sz="3600" i="1" dirty="0"/>
              <a:t>clogging </a:t>
            </a:r>
            <a:r>
              <a:rPr lang="en-US" sz="3600" i="1" dirty="0" smtClean="0"/>
              <a:t>up [</a:t>
            </a:r>
            <a:r>
              <a:rPr lang="en-US" sz="3600" i="1" dirty="0" err="1" smtClean="0"/>
              <a:t>Git</a:t>
            </a:r>
            <a:r>
              <a:rPr lang="en-US" sz="3600" i="1" dirty="0" smtClean="0"/>
              <a:t>] </a:t>
            </a:r>
            <a:r>
              <a:rPr lang="en-US" sz="3600" i="1" dirty="0"/>
              <a:t>repositories, slowing everything down, and making clone sizes </a:t>
            </a:r>
            <a:r>
              <a:rPr lang="en-US" sz="3600" i="1" dirty="0" smtClean="0"/>
              <a:t>intolerable</a:t>
            </a:r>
            <a:r>
              <a:rPr lang="is-IS" sz="3600" i="1" dirty="0" smtClean="0"/>
              <a:t>…</a:t>
            </a:r>
            <a:endParaRPr lang="en-US" sz="3600" i="1" dirty="0"/>
          </a:p>
        </p:txBody>
      </p:sp>
      <p:sp>
        <p:nvSpPr>
          <p:cNvPr id="4" name="Rectangle 3"/>
          <p:cNvSpPr/>
          <p:nvPr/>
        </p:nvSpPr>
        <p:spPr>
          <a:xfrm>
            <a:off x="5308078" y="6176963"/>
            <a:ext cx="672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developer.atlassian.com</a:t>
            </a:r>
            <a:r>
              <a:rPr lang="en-US" dirty="0"/>
              <a:t>/blog/2015/10/contributing-to-</a:t>
            </a:r>
            <a:r>
              <a:rPr lang="en-US" dirty="0" err="1"/>
              <a:t>git</a:t>
            </a:r>
            <a:r>
              <a:rPr lang="en-US" dirty="0"/>
              <a:t>-</a:t>
            </a:r>
            <a:r>
              <a:rPr lang="en-US" dirty="0" err="1"/>
              <a:t>lfs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8" y="1825625"/>
            <a:ext cx="2740305" cy="46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MetaBold" charset="0"/>
                <a:ea typeface="MetaBold" charset="0"/>
                <a:cs typeface="MetaBold" charset="0"/>
              </a:rPr>
              <a:t>Git</a:t>
            </a:r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 LFS to the Rescue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33" y="1403810"/>
            <a:ext cx="6277133" cy="54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Correlation with ticket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ticket describes state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ticket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num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in support system</a:t>
            </a:r>
          </a:p>
          <a:p>
            <a:pPr marL="0" indent="0">
              <a:buNone/>
            </a:pPr>
            <a:r>
              <a:rPr lang="en-US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– set of containers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compose file in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git</a:t>
            </a:r>
            <a:endParaRPr lang="en-US" sz="37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-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images in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</a:t>
            </a:r>
            <a:endParaRPr lang="en-US" sz="37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0" indent="0">
              <a:buNone/>
            </a:pPr>
            <a:r>
              <a:rPr lang="en-US" sz="45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</a:t>
            </a:r>
            <a:r>
              <a:rPr lang="en-US" sz="45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set of volumes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	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- in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</a:t>
            </a:r>
            <a:r>
              <a:rPr lang="en-US" sz="37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via </a:t>
            </a:r>
            <a:r>
              <a:rPr lang="en-US" sz="37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git-lfs</a:t>
            </a:r>
            <a:endParaRPr lang="en-US" sz="37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Demo Time!</a:t>
            </a:r>
            <a:endParaRPr lang="en-GB" dirty="0"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27" y="2132858"/>
            <a:ext cx="8568951" cy="366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1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filmaluation.com/uploads/5/5/8/4/5584262/_7050502_or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88" y="0"/>
            <a:ext cx="9107424" cy="68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4341" y="-123394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If you know what</a:t>
            </a:r>
            <a:br>
              <a:rPr lang="en-US" sz="6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</a:br>
            <a:r>
              <a:rPr lang="en-US" sz="6600" cap="all" dirty="0" err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cruisecontrol</a:t>
            </a:r>
            <a:r>
              <a:rPr lang="en-US" sz="6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is</a:t>
            </a:r>
            <a:endParaRPr lang="en-US" sz="66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4341" y="574697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You’re too old for this S*</a:t>
            </a:r>
            <a:endParaRPr lang="en-US" sz="66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78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381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6240" y="6004483"/>
            <a:ext cx="7458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hub.docker.com</a:t>
            </a:r>
            <a:r>
              <a:rPr lang="en-US" dirty="0"/>
              <a:t>/r/</a:t>
            </a:r>
            <a:r>
              <a:rPr lang="en-US" dirty="0" err="1"/>
              <a:t>kaushalkishore</a:t>
            </a:r>
            <a:r>
              <a:rPr lang="en-US" dirty="0"/>
              <a:t>/</a:t>
            </a:r>
            <a:r>
              <a:rPr lang="en-US" dirty="0" err="1"/>
              <a:t>docker-cruisecontrol</a:t>
            </a:r>
            <a:r>
              <a:rPr lang="en-US" dirty="0"/>
              <a:t>/~/</a:t>
            </a:r>
            <a:r>
              <a:rPr lang="en-US" dirty="0" err="1"/>
              <a:t>dockerfile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760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meme.am/instances/243328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507" y="320349"/>
            <a:ext cx="6167535" cy="616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i.qkme.me/3vmn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546"/>
            <a:ext cx="12192000" cy="507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6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Ensuring Control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33869"/>
            <a:ext cx="12192000" cy="1045029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FROM 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myartifactory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/ubuntu:14.04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ADD http://myartifactory:8081/artifactory/config/sources.list /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etc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/apt/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sources.list</a:t>
            </a:r>
            <a:endParaRPr lang="en-US" sz="1900" dirty="0" smtClean="0">
              <a:latin typeface="Monaco" charset="0"/>
              <a:ea typeface="Monaco" charset="0"/>
              <a:cs typeface="Monaco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RUN apt-get update 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&amp;&amp; apt-get install apt-get </a:t>
            </a: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install openjdk-7-jdk</a:t>
            </a:r>
          </a:p>
        </p:txBody>
      </p:sp>
    </p:spTree>
    <p:extLst>
      <p:ext uri="{BB962C8B-B14F-4D97-AF65-F5344CB8AC3E}">
        <p14:creationId xmlns:p14="http://schemas.microsoft.com/office/powerpoint/2010/main" val="5258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ded Corner 4"/>
          <p:cNvSpPr/>
          <p:nvPr/>
        </p:nvSpPr>
        <p:spPr>
          <a:xfrm rot="154390">
            <a:off x="2401677" y="231355"/>
            <a:ext cx="7282150" cy="6356732"/>
          </a:xfrm>
          <a:prstGeom prst="foldedCorner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dirty="0">
                <a:latin typeface="Nanum Pen Script" charset="-127"/>
                <a:ea typeface="Nanum Pen Script" charset="-127"/>
                <a:cs typeface="Nanum Pen Script" charset="-127"/>
              </a:rPr>
              <a:t>Trust me, </a:t>
            </a:r>
            <a:r>
              <a:rPr lang="en-US" sz="7200" dirty="0" smtClean="0">
                <a:latin typeface="Nanum Pen Script" charset="-127"/>
                <a:ea typeface="Nanum Pen Script" charset="-127"/>
                <a:cs typeface="Nanum Pen Script" charset="-127"/>
              </a:rPr>
              <a:t>I’m a</a:t>
            </a:r>
          </a:p>
          <a:p>
            <a:pPr algn="ctr"/>
            <a:r>
              <a:rPr lang="en-US" sz="7200" strike="sngStrike" dirty="0" smtClean="0">
                <a:latin typeface="Nanum Pen Script" charset="-127"/>
                <a:ea typeface="Nanum Pen Script" charset="-127"/>
                <a:cs typeface="Nanum Pen Script" charset="-127"/>
              </a:rPr>
              <a:t>Chef </a:t>
            </a:r>
            <a:r>
              <a:rPr lang="en-US" sz="7200" strike="sngStrike" dirty="0" err="1" smtClean="0">
                <a:latin typeface="Nanum Pen Script" charset="-127"/>
                <a:ea typeface="Nanum Pen Script" charset="-127"/>
                <a:cs typeface="Nanum Pen Script" charset="-127"/>
              </a:rPr>
              <a:t>Arhitect</a:t>
            </a:r>
            <a:endParaRPr lang="en-US" sz="7200" strike="sngStrike" dirty="0" smtClean="0">
              <a:latin typeface="Nanum Pen Script" charset="-127"/>
              <a:ea typeface="Nanum Pen Script" charset="-127"/>
              <a:cs typeface="Nanum Pen Script" charset="-127"/>
            </a:endParaRPr>
          </a:p>
          <a:p>
            <a:pPr algn="ctr"/>
            <a:r>
              <a:rPr lang="en-US" sz="7200" strike="sngStrike" dirty="0" smtClean="0">
                <a:latin typeface="Nanum Pen Script" charset="-127"/>
                <a:ea typeface="Nanum Pen Script" charset="-127"/>
                <a:cs typeface="Nanum Pen Script" charset="-127"/>
              </a:rPr>
              <a:t>Chief </a:t>
            </a:r>
            <a:r>
              <a:rPr lang="en-US" sz="7200" strike="sngStrike" dirty="0" err="1" smtClean="0">
                <a:latin typeface="Nanum Pen Script" charset="-127"/>
                <a:ea typeface="Nanum Pen Script" charset="-127"/>
                <a:cs typeface="Nanum Pen Script" charset="-127"/>
              </a:rPr>
              <a:t>Archetect</a:t>
            </a:r>
            <a:endParaRPr lang="en-US" sz="7200" strike="sngStrike" dirty="0" smtClean="0">
              <a:latin typeface="Nanum Pen Script" charset="-127"/>
              <a:ea typeface="Nanum Pen Script" charset="-127"/>
              <a:cs typeface="Nanum Pen Script" charset="-127"/>
            </a:endParaRPr>
          </a:p>
          <a:p>
            <a:pPr algn="ctr"/>
            <a:r>
              <a:rPr lang="en-US" sz="7200" strike="sngStrike" dirty="0" err="1" smtClean="0">
                <a:latin typeface="Nanum Pen Script" charset="-127"/>
                <a:ea typeface="Nanum Pen Script" charset="-127"/>
                <a:cs typeface="Nanum Pen Script" charset="-127"/>
              </a:rPr>
              <a:t>Shef</a:t>
            </a:r>
            <a:r>
              <a:rPr lang="en-US" sz="7200" strike="sngStrike" dirty="0" smtClean="0">
                <a:latin typeface="Nanum Pen Script" charset="-127"/>
                <a:ea typeface="Nanum Pen Script" charset="-127"/>
                <a:cs typeface="Nanum Pen Script" charset="-127"/>
              </a:rPr>
              <a:t> </a:t>
            </a:r>
            <a:r>
              <a:rPr lang="en-US" sz="7200" strike="sngStrike" dirty="0" err="1">
                <a:latin typeface="Nanum Pen Script" charset="-127"/>
                <a:ea typeface="Nanum Pen Script" charset="-127"/>
                <a:cs typeface="Nanum Pen Script" charset="-127"/>
              </a:rPr>
              <a:t>Archetecte</a:t>
            </a:r>
            <a:endParaRPr lang="en-US" sz="7200" strike="sngStrike" dirty="0">
              <a:latin typeface="Nanum Pen Script" charset="-127"/>
              <a:ea typeface="Nanum Pen Script" charset="-127"/>
              <a:cs typeface="Nanum Pen Script" charset="-127"/>
            </a:endParaRPr>
          </a:p>
          <a:p>
            <a:pPr algn="ctr"/>
            <a:r>
              <a:rPr lang="en-US" sz="7200" dirty="0">
                <a:latin typeface="Nanum Pen Script" charset="-127"/>
                <a:ea typeface="Nanum Pen Script" charset="-127"/>
                <a:cs typeface="Nanum Pen Script" charset="-127"/>
              </a:rPr>
              <a:t>I’m good with Docker</a:t>
            </a:r>
          </a:p>
        </p:txBody>
      </p:sp>
    </p:spTree>
    <p:extLst>
      <p:ext uri="{BB962C8B-B14F-4D97-AF65-F5344CB8AC3E}">
        <p14:creationId xmlns:p14="http://schemas.microsoft.com/office/powerpoint/2010/main" val="155925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Ensuring Control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33869"/>
            <a:ext cx="12192000" cy="1045029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FROM 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myartifactory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/ubuntu:14.04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ADD http://myartifactory:8081/artifactory/config/sources.list /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etc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/apt/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sources.list</a:t>
            </a:r>
            <a:endParaRPr lang="en-US" sz="1900" dirty="0" smtClean="0">
              <a:latin typeface="Monaco" charset="0"/>
              <a:ea typeface="Monaco" charset="0"/>
              <a:cs typeface="Monaco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RUN apt-get update 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&amp;&amp; apt-get install apt-get </a:t>
            </a: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install openjdk-7-jdk</a:t>
            </a:r>
          </a:p>
        </p:txBody>
      </p:sp>
      <p:sp>
        <p:nvSpPr>
          <p:cNvPr id="4" name="Line Callout 1 3"/>
          <p:cNvSpPr/>
          <p:nvPr/>
        </p:nvSpPr>
        <p:spPr>
          <a:xfrm>
            <a:off x="1413981" y="1690688"/>
            <a:ext cx="2629210" cy="726215"/>
          </a:xfrm>
          <a:prstGeom prst="borderCallout1">
            <a:avLst>
              <a:gd name="adj1" fmla="val 99419"/>
              <a:gd name="adj2" fmla="val 50708"/>
              <a:gd name="adj3" fmla="val 147392"/>
              <a:gd name="adj4" fmla="val 20330"/>
            </a:avLst>
          </a:prstGeom>
          <a:solidFill>
            <a:srgbClr val="FFFF00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Always use trusted source </a:t>
            </a:r>
            <a:r>
              <a:rPr lang="en-US" smtClean="0">
                <a:solidFill>
                  <a:srgbClr val="FF0000"/>
                </a:solidFill>
              </a:rPr>
              <a:t>for images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2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Ensuring Control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33869"/>
            <a:ext cx="12192000" cy="1045029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FROM 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myartifactory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/ubuntu:14.04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ADD http://myartifactory:8081/artifactory/config/sources.list /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etc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/apt/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sources.list</a:t>
            </a:r>
            <a:endParaRPr lang="en-US" sz="1900" dirty="0" smtClean="0">
              <a:latin typeface="Monaco" charset="0"/>
              <a:ea typeface="Monaco" charset="0"/>
              <a:cs typeface="Monaco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RUN apt-get update 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&amp;&amp; apt-get install apt-get </a:t>
            </a: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install openjdk-7-jdk</a:t>
            </a:r>
          </a:p>
        </p:txBody>
      </p:sp>
      <p:sp>
        <p:nvSpPr>
          <p:cNvPr id="4" name="Line Callout 1 3"/>
          <p:cNvSpPr/>
          <p:nvPr/>
        </p:nvSpPr>
        <p:spPr>
          <a:xfrm>
            <a:off x="1413981" y="1690688"/>
            <a:ext cx="2629210" cy="726215"/>
          </a:xfrm>
          <a:prstGeom prst="borderCallout1">
            <a:avLst>
              <a:gd name="adj1" fmla="val 99419"/>
              <a:gd name="adj2" fmla="val 50708"/>
              <a:gd name="adj3" fmla="val 147392"/>
              <a:gd name="adj4" fmla="val 20330"/>
            </a:avLst>
          </a:prstGeom>
          <a:solidFill>
            <a:srgbClr val="FFFF00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Always use trusted source </a:t>
            </a:r>
            <a:r>
              <a:rPr lang="en-US" smtClean="0">
                <a:solidFill>
                  <a:srgbClr val="FF0000"/>
                </a:solidFill>
              </a:rPr>
              <a:t>for images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4781395" y="1644546"/>
            <a:ext cx="2629210" cy="726215"/>
          </a:xfrm>
          <a:prstGeom prst="borderCallout1">
            <a:avLst>
              <a:gd name="adj1" fmla="val 99419"/>
              <a:gd name="adj2" fmla="val 50708"/>
              <a:gd name="adj3" fmla="val 167113"/>
              <a:gd name="adj4" fmla="val -6068"/>
            </a:avLst>
          </a:prstGeom>
          <a:solidFill>
            <a:srgbClr val="FFFF00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Always use specific version of dependencies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4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Ensuring Control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33869"/>
            <a:ext cx="12192000" cy="1045029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FROM 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myartifactory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/ubuntu:14.04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ADD http://myartifactory:8081/artifactory/config/sources.list /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etc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/apt/</a:t>
            </a:r>
            <a:r>
              <a:rPr lang="en-US" sz="1900" dirty="0" err="1" smtClean="0">
                <a:latin typeface="Monaco" charset="0"/>
                <a:ea typeface="Monaco" charset="0"/>
                <a:cs typeface="Monaco" charset="0"/>
              </a:rPr>
              <a:t>sources.list</a:t>
            </a:r>
            <a:endParaRPr lang="en-US" sz="1900" dirty="0" smtClean="0">
              <a:latin typeface="Monaco" charset="0"/>
              <a:ea typeface="Monaco" charset="0"/>
              <a:cs typeface="Monaco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RUN apt-get update 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&amp;&amp; apt-get install apt-get </a:t>
            </a: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install openjdk-7-jdk</a:t>
            </a:r>
          </a:p>
        </p:txBody>
      </p:sp>
      <p:sp>
        <p:nvSpPr>
          <p:cNvPr id="4" name="Line Callout 1 3"/>
          <p:cNvSpPr/>
          <p:nvPr/>
        </p:nvSpPr>
        <p:spPr>
          <a:xfrm>
            <a:off x="1413981" y="1690688"/>
            <a:ext cx="2629210" cy="726215"/>
          </a:xfrm>
          <a:prstGeom prst="borderCallout1">
            <a:avLst>
              <a:gd name="adj1" fmla="val 99419"/>
              <a:gd name="adj2" fmla="val 50708"/>
              <a:gd name="adj3" fmla="val 147392"/>
              <a:gd name="adj4" fmla="val 20330"/>
            </a:avLst>
          </a:prstGeom>
          <a:solidFill>
            <a:srgbClr val="FFFF00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Always use trusted source </a:t>
            </a:r>
            <a:r>
              <a:rPr lang="en-US" smtClean="0">
                <a:solidFill>
                  <a:srgbClr val="FF0000"/>
                </a:solidFill>
              </a:rPr>
              <a:t>for images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4781395" y="1644546"/>
            <a:ext cx="2629210" cy="726215"/>
          </a:xfrm>
          <a:prstGeom prst="borderCallout1">
            <a:avLst>
              <a:gd name="adj1" fmla="val 99419"/>
              <a:gd name="adj2" fmla="val 50708"/>
              <a:gd name="adj3" fmla="val 167113"/>
              <a:gd name="adj4" fmla="val -6068"/>
            </a:avLst>
          </a:prstGeom>
          <a:solidFill>
            <a:srgbClr val="FFFF00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Always use specific version of dependencies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8336096" y="1644546"/>
            <a:ext cx="2629210" cy="726215"/>
          </a:xfrm>
          <a:prstGeom prst="borderCallout1">
            <a:avLst>
              <a:gd name="adj1" fmla="val 99419"/>
              <a:gd name="adj2" fmla="val 50708"/>
              <a:gd name="adj3" fmla="val 198971"/>
              <a:gd name="adj4" fmla="val 6922"/>
            </a:avLst>
          </a:prstGeom>
          <a:solidFill>
            <a:srgbClr val="FFFF00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Always use trusted source </a:t>
            </a:r>
            <a:r>
              <a:rPr lang="en-US" smtClean="0">
                <a:solidFill>
                  <a:srgbClr val="FF0000"/>
                </a:solidFill>
              </a:rPr>
              <a:t>for packages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44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kGBwgHBgkIBwgKCgkLDRYPDQwMDRsUFRAWIB0iIiAdHx8kKDQsJCYxJx8fLT0tMTU3Ojo6Iys/RD84QzQ5Ojf/2wBDAQoKCg0MDRoPDxo3JR8lNzc3Nzc3Nzc3Nzc3Nzc3Nzc3Nzc3Nzc3Nzc3Nzc3Nzc3Nzc3Nzc3Nzc3Nzc3Nzc3Nzf/wAARCADDAQIDASIAAhEBAxEB/8QAGwAAAQUBAQAAAAAAAAAAAAAAAwABAgQFBgf/xAA8EAABBAECBAQFAgQFAgcAAAABAAIDEQQhMQUSQVETImFxBhQygZFSoSMzQrEVYnLR4cHwBxYkQ1OSov/EABgBAAMBAQAAAAAAAAAAAAAAAAABAgME/8QAIxEBAQACAgMAAgIDAAAAAAAAAAECESExAxJBMlETIkJhcf/aAAwDAQACEQMRAD8A8wie/kHmd+VPnff1O/KhALY2ham4ALny7bTovEeJB5j+UQc3P9Tt71QD0RmHzan1U0xCXFxdzHXohvc4Guc/ZFI9QoPFtUyqDbLI02HuBGxBRZeL5cs735LfGe4AB91QCrqDr6/ZaY3SaBPmTSSHyuYy7A5rUDO/W3EfdPKdFWP1aLaTaVqGV3itp5/KJjSPGTzB58pvUqvjjzEnpqrGGC5z3E7BTlwcaWa54ypPM4Wb37oHO79R/Ks8TbWVfRzGuH4VRVOivaXO79R/Kjb/ANX7pJIJEuf0J/KQL/1O/KnHE+V/JDE+V/6WNJKvngHGmR87+EZjWb2Y0xpSic8SN85u+66WJ7uUEOO3dc2I3xTBssb4nA1T2Ef3XRwtuNtdlWITL319R+xUed9VzH8qe5vuoEff2TBFzq1JQnucNjopobyb2/dKkGXOr6j+UIyPv6z+UR23+6CpBOc6tCbQS94NFx/KI/6SgoBPe8iuc/lCL3Hdx/Km/ZDQA3uf0J/KG579+Y/lGcEItQSBc6/rekmdufq37pICeN/Kane0kn0Uof5TPZSpc1vLaThXI1pFZ5XAV0pCl8sljvsjO0cx3TdFApJoUoOFggonOK0CFJq0qTAQpDoaO6I40DarSPo1R/4WmMTQZXkk67oLz52hTcbJIQf/AHHHXTS10ScM7Vlh5Wurror2ICIST1WczVw9FqwbNb6hZeTpeK7xPV8J3/hgfhUlYnk8UFw6SEBC+6ePRZdoLc4B8Oz8Ve18txY1/VWrvZQ+HeFDiGWDIP4MZt3qegXoeM0Qhga0Na2qA6Ktrww3y6j4T+HMDhmI2aKCNmnbX3JU+N5wY93LK6mnTW1lji724/h25o7DqsPiWc5xJL9xsE7lJGsw5WMzNZlAsyIYJR/njBVVvw7FxKN3+H8sMoGkZPkcf+hWU/I5Wnn1/Sr/AAXP5Mhh53tcCC3XYqJnydxlYeXiz4eS+DJiMUrDTmOGypr1zjfCYfiHAaJw2HiDB/Cl0100B9CvK8zHlx55IpG1JGSx7a2IWzmymlZDk3RUKUddEqkF+3dBRn3RQVIQkJ2rRDRJNf6h7IaAG8+hUFN5NqCRGKgURMQgAncpJO+o+6SDEx23Cz27KRB7KWOP4DP9IUnDTQLmy7azpVnaCNtVIHngbZ2NWpSjy6mlCI6Fu56I+D6M0eUCh90OVw2uj6InL6FAkJNbJQwZDQ6Km9x6q1M6gVUebK3wiKA4irPUe4IQ4qdZ0JuyFKQjkcQNfVLGbbaaC49mgkrZmsR+Xr+yviQRRg9tlUZBO54a2CUk7UwqxJDO54b8vOA0a/wnf7LLKbaRYxjzYVncSa/cWptBJAaNToAnxoZflpf4Mo8wIBjd/srnCIDJxGBrmPA5rNtKePQs5djwTFZhYjYx9e7j3K2owOUdfsqOHHcmqvFprlvT1S7dMmorZUjWjfT+yynuL3WVpzs6F2ndUJTAHUJWF3bm1U02flyBmp6KjFxTkmAuuxS47L4YFHfssF0lusaKCteu/DPxPjzZsMGQ62hreRxOod1VD/xCbF/i4yIqaJmXd7kaLzrBy5IMiMxuOjgu3+IMo5GJg8xLnBht3LuujDLc5Y5sBQf/AN0iO3/4UTsqYq7r+/qguu9Qju3pBebO9qQFIBXr7ISJLVDuhoAbyCVBSfd6qKREkkkgAuvmPukk76j7pIUsQioWDT6Rsp0oQgeEwNNjlFE6IlaXoua9rivONEAbq49tt9VVuzvr2RDHJNKu82VYJ8nNehCquNohq0+6qvP91YyXhrS5xodltfCHw/FxguyeJMlbiA1GGOovK6cJtnebpQ4Jw6DKY6adoeLNA7LeihbAKhaxgGwa1ddg/CfBY4QzGOREG6hpfe/unl+EYDfg8QeCdg5gK6JjIqYOagyHRPa4klzdQtQcfnb9Oun6Qrc3wblAgwZePJ/qtpVST4W4swGoWyerXhVqHqxL/wAxTn6mi/QBKX4heYXufG2mtug0AuKozcI4jB/Mw5gB1DCbVWKJwy2MlhcAdKc0hK9DdWmfEGa6pG8Pk8L9QGy0cXixzGPkaHDlbrelLPk4Pl5TmmbOnaxp0ijprVfigZiY0rQbsak9Vx3babc5xTOys2VzGyOZGNy0qqzG4a1vKczJdNvZYf7rS4b4cWS9srQ5rnbHqF1kOFE+JpDWhvQVspx5Fm3DGDxIS1krpW9CQVlTNcA5vXZeg8TgZDEQwgBcRxBzfFcQK7pdCwLho8Qtc/Qt036rqeDumyn5ODPMXNDDJE0nQOHb3XKYJZbnOFNDqoHotpvEW4roJw6vDdyl3dtp75EnHKybvWx7pnbaIuS3lyJBuOax99VXkdWgXQ5aGasqu7RxpFeR/VeqCpJCQjYlDUnm3bqBNBADf9SinJtMkRJFJMUAJw8x23SSNWdEkGsQ14TK/SFNRiHLG0dgApLmrUlUlHLITSsSPawW5wb7mlRyOIY1EeJzV0aE5jb0W5FoAGAXVV0WdlZjINB5n9gq8/FHmIRwAtF6uKzySSSTZK2w8X7Rc/0nLK+d/mO50HZek8IkkxOGwxNJ5I2AAXS85w2+JlQMrd41XobeUxhtHQdQujCDD9tCPiMzWk26uhB0ViLiz2EklxB77LG5mltGylzAk3zEn1Wi910A465rtH+f9R2ViLj7uanPuuxXMPrlBO+1Wo8zq00CD3XaQ/EJA8jg6/ZNn8ajyMKQPayyKBobrjSXkKEjpWRuLTqNdToin7Ougcx2PzOI5qVKR0PyEkj5GNcL0vosqHNfNE1rDvVoGTwb5+Xmhnkjc7dod5SfZcWXem0vDLknZHI6Rr+bzGhfRdjg5wOCzlc76diVzY+HTEGmQtsb0VdhIgcGMe3y6ctqehsbiWU6QOA+4XJ5zbeV0GbMGO7h6w5Gl0b3u7qd8igcPAJe13QbFbrfgzjPF+FtkwjisbI6+WaUtcQNtKWPwrKbhzPmoGh1W9B8TPawAON1rrotcJLd1FvGnRcQ+Gsw/LnGZHzeC0TXKK5/RYnEuDcQ4fT8zHcyNxoSAhzfyEOT4olDW+c0eqtcI+KpMySbhz2l8E0RDmu1F9CFvfWsrJWM9xFafuhHbr9lJzrr07ochpvVZswjd6pnHTdOhv3QESO6ZJMUiK0xKQpMdUgg76j7pJnfUfdJNSj/AIzyNDWMLiBu5V5OI5M2hf4Y7NVJw5Xkb0VO6IOh++6qYYz4ndJ1ucRIXOrqSVAt1NdOimdG6jQ6AKLtSbulRIJJzQ01v1TIC9wRodxSCxoDa7fmob0uL4DpxJhI/pK6kSnXy0e60wXitBwJodlIkndVmSAa/snbKWk2R7KtqWL20CRQnSN5QSRZUfF/z77I2awa0olRe0O0B0/CGJbfQohIvPKdPwjZbEwHsjmdDIfIdu4VoPZjykESv6gB6yMgvaGyNNFu/qtXByIsmJj3NI1o30XP5cfrTC/BZ8hro7fhOaXf1OeSqELI2ZPi8g12C3cmVjouWm0NvZZU80LWOcKBHVc9aqXGZ23G1oqlj5OSGxNjbq5PxDN8WSozfsgQxmy9/mJ7ok+1N/0jEHNZIHbuZaHqDWoRp3hhJI6Ugb7n8rXFnlCs9ytX4WfyccxwTo626nussfZWeEu5OL4RH/yjdWhszARyvb0a4hAeQdrRst//AKiWib5z/dV0kGOgQib7qchPTZDQCKincEyRUk1pE/8AdJkgg76j7pJO+o+6SZueP8xw03TtI01/dQksyOve04dbiNietrRJ3AXpqbv90x1GgG97bhS9d7USW69PYICOlih16pEjsE/K3odFFAXuEScucw3qQQt75mgbda5WKR0UjXs+pp0WjzZLsduQWhzHfpGqe9KxumyMkH+tSGT91z3zh66V30T/ADnc9Ue1V7R0XzFmtKCm3IF3zD00XPDN1+r7qYzgD9Q3rdHsPaN4TjmB+ycTiyBt3JWEeIAdQEvn6b5dSn7D2je8YH6nXe6bCfIMt8UbqDmkrAOfLI2mivW1c4PxFuHkxmfzCQ093YpW7hzKbW+IZfEcYlj223UBzeyqNdl5LNSOUdLpd18rBnQ8p5XA7HosuXhXyjXxNgJs6EdFzXhvy5qGEtP0i+lKwGGtLBWtFwwkiwR30T5WKyJhoahTabnMwFtWmyPl2RRyMlPM4eaOvpPupcUkYw1Y5hsAshri+W+/QrTCWsfJlIvCQEWNUfhZB4th3eslgH0QQW4oa5wEkp2b0CPj5WXJKyaZ/mb9DGigFrpl7ba8juaRx7klQJAQTxOECp2Nc+9o9/uUP55sruSHDdZ2uRLQGLrUSdEWPGyX7xxtPbxQmfjzs1fE9o9rCWgCmJA3KR60h37KS0mXBNzDsoEpXSZ6OdykmJFlJAc4dHm9aKcHoNPXdM424n1SGmu/sVolLk16beyhWlqQFeYA10USKQD2aromSSQCXX8IgacWBrm6Fuq5GtQD1Xb4LCxsYB05R/ZVj2ePbPyeFsc9xGhtZWTixQOIeQXdhutji/EDCTDC8eI7/wDIWJWvMSST1PVLLR3QXyxdqxrWj/MbUvBLKHMPUcqlzecEFSFk76qUoOaBo+MPrqNCESOBpHOx4oUacdVG96N+qQi5zoN/S0zWjLEB05j21VQ+G5paS5ryeo8oC3/hz4eZng5GSB4LdKBo2r3EPhPEkscMynQzj6Y5nWx/oD0KVsiphlZuMbgvFOJYHL8qRPEXECFx1039l1uD8UcO4ixjXkwTE1yu/wB1wUsOVh5LoZoZI52/U1wII+46Ifg+S/AkDu4epslVjllHoGR8RcJxS8OyQ9zb8rdSuU4t8RvynOGLHyMr6jusZ8JJJELrPcoYjlsAR8p/0pTCC+TKokySW4lxJHfqpsHIR5qU2Y07jq1xB6bJ/lpWj+We2hVs9USJ5JtsXO79Tzp+FOQySksc/lB6N0CixkoDrYd+yIxrmi+V1+gTLkzW8tBuyeTLfAwthI8Q7lFZDI42Wlo7lZ8kUhnJ5S8A1WmyR+tGa+QAF73F3e1dxeMZOMQDLzM7FUacBTmlpQ5pGMbyghzj26Jk6Lx4c6MPj5WP9Op7Kt7rBjnmaQ5rzp+FsxzeLE17q5iP6dlNhypk+qbmUbtMpCRfqdkk1j9QSTDAJJNndO013pMkrIrSSJSQCSSSQBMZvPkRt7uC7GSduJE6UjUaAdyuW4RH4nEIh0BtavHZRUUe2vNSqXUOdM9zjJI4uNucbPqU1OLuVrbKWPG6SS7pg/ur4Lb0FV2Wdy018fiufN6VW49EOkJvsEQtY46t/Cm91p4GF8n3UbtdE8eM4kPDhCSq5guk+GI8PE8UzU6TdthVOG4j82fwYCG6alE4jwrO4dcnM2SJuhkj/p9+yN1X8WEvTUllbEyR2O0Rh+pA2KofNPcwxuaSCdHIWJmGcCN51VyRrmE8tURqCFnR0lPKMnDGPxSHxo2j+HMP5kX36j0XLZcJx53R8wcBs4f1DutqXPc1hiJDj1tZs0bsnHL42l0kRPOANm9CiWltQU4x31Ud05JGitR3Ov0UUkqQBYXO5qBIVxm22qjwrh8+e+QQAXG0us9T2TMdz+/UdQnyrGy8FOaYfZZ+MfOSa7q1myUyr1PVUGuppA3KSPJeYtSZPk1ok7aLLnxzRewadQrJJce5TlhI11TmVjHOTNmDRXeGuDXuBP1DQKM+MwBzmup3RuyHiE/NR9BzLTe45rLjeWukUkzjQUA6SVe6SAwUkk9GwO60IgfwkTZtIgjcJkAkkkkBp/D7bzS79LVc4wxsmbE3m/o1HZD+G2fzpPZqs8RaBkh4FEtpO8YtMMdq1NY3kYBQ7Jk4aTsExBG4WDt0W5ViE8lnv2VdHB01QeK5g578PJErCR0Ndl1+BxOF8BfCQXuGodqD7jquHY0vcGtBLnGgB1V98Odwh7JJIXsaReuoRTs26CbgULs1mZjgRNI/iQjYHu1U83IbAHMkBBGgPdWsPiTsmBsrwWA9Cs3juRFKGtBBeDeiis6xZ5P4/ONlb4ZkPh4i2WDZ7eV4HUFViAWi9T2pDLzFMC2wfRCaWbAIMqVrfpBtvsVWtaOXjk4LMtvmY5xBcdaWbqVUVs6vcGwjxDiWPiNomV1bqipRyPieHxPcyRptrmmiCmb1TB4Y3BjONjYolnY7mlLNGR1sCe/oud+JsTDgiyHjHMM0bwecH6uboR+Vl8M+N/iPhmIcXFzIfDLy8mSEOcXHqT1KyOJcTz+J5ByOIZBmkOpPKAL9gryylmoykyl2p5buaQm7A6ITRzHT8pSEm9bKNAwEBo6qD/LIMW26H3USSetK7JAxrSXSVXoqUrmh2hJHsgZY6BlbYLrJ0Oibh8YdOS7dmoSfJYoDfup8Pbcpd/l/Kub05s9W8NBRcdFIhQJCSSLLN8z/AP7JKBD7NCWvQtSTDHSSSVkSSSSASSSSA6D4f0xXdCXqWe+8gjUhopNwIVhX3eVCc3M8+qM7/Vv4ZyTA2t/tal4XMNP7pNaApO0baxdmlZ9t3GqLdt6lCkOlp2mwP+iES8jQymKVkjd2ODhXovQOGcSw8/EJmIfY8zHAWPded6A/8p45XxO5o3Fp9Cg67jJwWz4Zx8RgY3Uxi9lyrcLLD3snbT2HX1W1Fxc4LmDJPlLRThss/N4wzJyXyMNA/uoqLVJ0bo9wqb3B8x1oBWsvKD43EnUjRUYzzlu5PVPFNrU4TmhjJsWXzQyf0lDfw8OMnykolDDVHchUWg2QNS09OyaPJkhkLmE3aZ45SdpOaWmngtPYhMrw4hBkN5cmOzX1bEKrO2Jrv4Ly9nrum0/4Ghvd/wB2pOIHdDJ7WhGVQI5tD3V+KgwVoqI+oaq60nlGh90QePs0pBFHUHdVZGAa9FZLgTt+UCa+2iFZ8xWfy1RGlbI0Li51gUKoIMm3dFaOUNVRy0e0xITBwKa0mKJy2tJbbNNPqP8AsklUB3hBPU0NUlXBstJJJWRJJJIBJJJIDpOD+XAj03UC2pH3r5lYwBy4UYOp5Ruqw+p3q4pZ9R1eCJKMhpuicuAJ/uhvJcNdvQrJ02gyO0ITwm21uhyWDWtJ4DuOyGO/7DGlE6Da0SNhkdQoepKseBHE3mcbdWgQ006CfGjn4e13hh7Cwb+y5afF+XIJNA7ei6jDymtwGscdm9eqws8CfmaLSvFZWM9zRQLjdJQgl5LL+yryMkBprvL6qePleECHAAXuq0z9uVp7nQNcQBbtLVMEE+ynk5PikNjFDuUFpB1O3VGhvlIk0pNcQVEUdL+ycbm0jlHtsgPQqBjkaLINeigDrpuitmLSLGnWkKll7CuneqsMlLdND9k1QybjlPoVIwtF+GS4dhuhUlnSbpGyAUKPoFWe42QQpuBbo5rgVB/MQOvsg8rwE8W01ukHg0B2UiDyk/ZBY4c3qeqrFz5jcx7pw49So3v6JFXpiqvgkc9xDCQTaSk4HmPkh36lJAHOPFzPHJs4ga+pTjHi/R36pJJfSP8ALQ19H7lROPFf0dB1SSQIQx4v0fuU5x4gNG9R1KSSIPro4o2DGaA3+lVvCZy1y/ukkr8n4urw9n8GOvoCH4Ef6f3SSXPk6qr5LGgkAaaIeHEwyOtvXukkn8Y38miyNjR5RSaSNh3G/qkkm1/xanD4o3YzrbdAAaqlPExoJDaKSSnLtje2VlRsAFDe+qrGCMiuUV6JJKsOmWXZvAjr6fwSpeDH+n90klaTshj5q5dOyJ4TAR5d0kkivaBY2zopiJnKTy9kklNVuoOY0OIA6qxFEwNBA1rukkjI8bdxZaxpZqOqg+CME03p3SSUx0AZETA0ENonfVVWwx89culd0klo5sxTDHQHL17pvCZvy/ukkhjRAxtbJJJJG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data:image/jpeg;base64,/9j/4AAQSkZJRgABAQAAAQABAAD/2wBDAAkGBwgHBgkIBwgKCgkLDRYPDQwMDRsUFRAWIB0iIiAdHx8kKDQsJCYxJx8fLT0tMTU3Ojo6Iys/RD84QzQ5Ojf/2wBDAQoKCg0MDRoPDxo3JR8lNzc3Nzc3Nzc3Nzc3Nzc3Nzc3Nzc3Nzc3Nzc3Nzc3Nzc3Nzc3Nzc3Nzc3Nzc3Nzc3Nzf/wAARCADDAQIDASIAAhEBAxEB/8QAGwAAAQUBAQAAAAAAAAAAAAAAAwABAgQFBgf/xAA8EAABBAECBAQFAgQFAgcAAAABAAIDEQQhMQUSQVETImFxBhQygZFSoSMzQrEVYnLR4cHwBxYkQ1OSov/EABgBAAMBAQAAAAAAAAAAAAAAAAABAgME/8QAIxEBAQACAgMAAgIDAAAAAAAAAAECESExAxJBMlETIkJhcf/aAAwDAQACEQMRAD8A8wie/kHmd+VPnff1O/KhALY2ham4ALny7bTovEeJB5j+UQc3P9Tt71QD0RmHzan1U0xCXFxdzHXohvc4Guc/ZFI9QoPFtUyqDbLI02HuBGxBRZeL5cs735LfGe4AB91QCrqDr6/ZaY3SaBPmTSSHyuYy7A5rUDO/W3EfdPKdFWP1aLaTaVqGV3itp5/KJjSPGTzB58pvUqvjjzEnpqrGGC5z3E7BTlwcaWa54ypPM4Wb37oHO79R/Ks8TbWVfRzGuH4VRVOivaXO79R/Kjb/ANX7pJIJEuf0J/KQL/1O/KnHE+V/JDE+V/6WNJKvngHGmR87+EZjWb2Y0xpSic8SN85u+66WJ7uUEOO3dc2I3xTBssb4nA1T2Ef3XRwtuNtdlWITL319R+xUed9VzH8qe5vuoEff2TBFzq1JQnucNjopobyb2/dKkGXOr6j+UIyPv6z+UR23+6CpBOc6tCbQS94NFx/KI/6SgoBPe8iuc/lCL3Hdx/Km/ZDQA3uf0J/KG579+Y/lGcEItQSBc6/rekmdufq37pICeN/Kane0kn0Uof5TPZSpc1vLaThXI1pFZ5XAV0pCl8sljvsjO0cx3TdFApJoUoOFggonOK0CFJq0qTAQpDoaO6I40DarSPo1R/4WmMTQZXkk67oLz52hTcbJIQf/AHHHXTS10ScM7Vlh5Wurror2ICIST1WczVw9FqwbNb6hZeTpeK7xPV8J3/hgfhUlYnk8UFw6SEBC+6ePRZdoLc4B8Oz8Ve18txY1/VWrvZQ+HeFDiGWDIP4MZt3qegXoeM0Qhga0Na2qA6Ktrww3y6j4T+HMDhmI2aKCNmnbX3JU+N5wY93LK6mnTW1lji724/h25o7DqsPiWc5xJL9xsE7lJGsw5WMzNZlAsyIYJR/njBVVvw7FxKN3+H8sMoGkZPkcf+hWU/I5Wnn1/Sr/AAXP5Mhh53tcCC3XYqJnydxlYeXiz4eS+DJiMUrDTmOGypr1zjfCYfiHAaJw2HiDB/Cl0100B9CvK8zHlx55IpG1JGSx7a2IWzmymlZDk3RUKUddEqkF+3dBRn3RQVIQkJ2rRDRJNf6h7IaAG8+hUFN5NqCRGKgURMQgAncpJO+o+6SDEx23Cz27KRB7KWOP4DP9IUnDTQLmy7azpVnaCNtVIHngbZ2NWpSjy6mlCI6Fu56I+D6M0eUCh90OVw2uj6InL6FAkJNbJQwZDQ6Km9x6q1M6gVUebK3wiKA4irPUe4IQ4qdZ0JuyFKQjkcQNfVLGbbaaC49mgkrZmsR+Xr+yviQRRg9tlUZBO54a2CUk7UwqxJDO54b8vOA0a/wnf7LLKbaRYxjzYVncSa/cWptBJAaNToAnxoZflpf4Mo8wIBjd/srnCIDJxGBrmPA5rNtKePQs5djwTFZhYjYx9e7j3K2owOUdfsqOHHcmqvFprlvT1S7dMmorZUjWjfT+yynuL3WVpzs6F2ndUJTAHUJWF3bm1U02flyBmp6KjFxTkmAuuxS47L4YFHfssF0lusaKCteu/DPxPjzZsMGQ62hreRxOod1VD/xCbF/i4yIqaJmXd7kaLzrBy5IMiMxuOjgu3+IMo5GJg8xLnBht3LuujDLc5Y5sBQf/AN0iO3/4UTsqYq7r+/qguu9Qju3pBebO9qQFIBXr7ISJLVDuhoAbyCVBSfd6qKREkkkgAuvmPukk76j7pIUsQioWDT6Rsp0oQgeEwNNjlFE6IlaXoua9rivONEAbq49tt9VVuzvr2RDHJNKu82VYJ8nNehCquNohq0+6qvP91YyXhrS5xodltfCHw/FxguyeJMlbiA1GGOovK6cJtnebpQ4Jw6DKY6adoeLNA7LeihbAKhaxgGwa1ddg/CfBY4QzGOREG6hpfe/unl+EYDfg8QeCdg5gK6JjIqYOagyHRPa4klzdQtQcfnb9Oun6Qrc3wblAgwZePJ/qtpVST4W4swGoWyerXhVqHqxL/wAxTn6mi/QBKX4heYXufG2mtug0AuKozcI4jB/Mw5gB1DCbVWKJwy2MlhcAdKc0hK9DdWmfEGa6pG8Pk8L9QGy0cXixzGPkaHDlbrelLPk4Pl5TmmbOnaxp0ijprVfigZiY0rQbsak9Vx3babc5xTOys2VzGyOZGNy0qqzG4a1vKczJdNvZYf7rS4b4cWS9srQ5rnbHqF1kOFE+JpDWhvQVspx5Fm3DGDxIS1krpW9CQVlTNcA5vXZeg8TgZDEQwgBcRxBzfFcQK7pdCwLho8Qtc/Qt036rqeDumyn5ODPMXNDDJE0nQOHb3XKYJZbnOFNDqoHotpvEW4roJw6vDdyl3dtp75EnHKybvWx7pnbaIuS3lyJBuOax99VXkdWgXQ5aGasqu7RxpFeR/VeqCpJCQjYlDUnm3bqBNBADf9SinJtMkRJFJMUAJw8x23SSNWdEkGsQ14TK/SFNRiHLG0dgApLmrUlUlHLITSsSPawW5wb7mlRyOIY1EeJzV0aE5jb0W5FoAGAXVV0WdlZjINB5n9gq8/FHmIRwAtF6uKzySSSTZK2w8X7Rc/0nLK+d/mO50HZek8IkkxOGwxNJ5I2AAXS85w2+JlQMrd41XobeUxhtHQdQujCDD9tCPiMzWk26uhB0ViLiz2EklxB77LG5mltGylzAk3zEn1Wi910A465rtH+f9R2ViLj7uanPuuxXMPrlBO+1Wo8zq00CD3XaQ/EJA8jg6/ZNn8ajyMKQPayyKBobrjSXkKEjpWRuLTqNdToin7Ougcx2PzOI5qVKR0PyEkj5GNcL0vosqHNfNE1rDvVoGTwb5+Xmhnkjc7dod5SfZcWXem0vDLknZHI6Rr+bzGhfRdjg5wOCzlc76diVzY+HTEGmQtsb0VdhIgcGMe3y6ctqehsbiWU6QOA+4XJ5zbeV0GbMGO7h6w5Gl0b3u7qd8igcPAJe13QbFbrfgzjPF+FtkwjisbI6+WaUtcQNtKWPwrKbhzPmoGh1W9B8TPawAON1rrotcJLd1FvGnRcQ+Gsw/LnGZHzeC0TXKK5/RYnEuDcQ4fT8zHcyNxoSAhzfyEOT4olDW+c0eqtcI+KpMySbhz2l8E0RDmu1F9CFvfWsrJWM9xFafuhHbr9lJzrr07ochpvVZswjd6pnHTdOhv3QESO6ZJMUiK0xKQpMdUgg76j7pJnfUfdJNSj/AIzyNDWMLiBu5V5OI5M2hf4Y7NVJw5Xkb0VO6IOh++6qYYz4ndJ1ucRIXOrqSVAt1NdOimdG6jQ6AKLtSbulRIJJzQ01v1TIC9wRodxSCxoDa7fmob0uL4DpxJhI/pK6kSnXy0e60wXitBwJodlIkndVmSAa/snbKWk2R7KtqWL20CRQnSN5QSRZUfF/z77I2awa0olRe0O0B0/CGJbfQohIvPKdPwjZbEwHsjmdDIfIdu4VoPZjykESv6gB6yMgvaGyNNFu/qtXByIsmJj3NI1o30XP5cfrTC/BZ8hro7fhOaXf1OeSqELI2ZPi8g12C3cmVjouWm0NvZZU80LWOcKBHVc9aqXGZ23G1oqlj5OSGxNjbq5PxDN8WSozfsgQxmy9/mJ7ok+1N/0jEHNZIHbuZaHqDWoRp3hhJI6Ugb7n8rXFnlCs9ytX4WfyccxwTo626nussfZWeEu5OL4RH/yjdWhszARyvb0a4hAeQdrRst//AKiWib5z/dV0kGOgQib7qchPTZDQCKincEyRUk1pE/8AdJkgg76j7pJO+o+6SZueP8xw03TtI01/dQksyOve04dbiNietrRJ3AXpqbv90x1GgG97bhS9d7USW69PYICOlih16pEjsE/K3odFFAXuEScucw3qQQt75mgbda5WKR0UjXs+pp0WjzZLsduQWhzHfpGqe9KxumyMkH+tSGT91z3zh66V30T/ADnc9Ue1V7R0XzFmtKCm3IF3zD00XPDN1+r7qYzgD9Q3rdHsPaN4TjmB+ycTiyBt3JWEeIAdQEvn6b5dSn7D2je8YH6nXe6bCfIMt8UbqDmkrAOfLI2mivW1c4PxFuHkxmfzCQ093YpW7hzKbW+IZfEcYlj223UBzeyqNdl5LNSOUdLpd18rBnQ8p5XA7HosuXhXyjXxNgJs6EdFzXhvy5qGEtP0i+lKwGGtLBWtFwwkiwR30T5WKyJhoahTabnMwFtWmyPl2RRyMlPM4eaOvpPupcUkYw1Y5hsAshri+W+/QrTCWsfJlIvCQEWNUfhZB4th3eslgH0QQW4oa5wEkp2b0CPj5WXJKyaZ/mb9DGigFrpl7ba8juaRx7klQJAQTxOECp2Nc+9o9/uUP55sruSHDdZ2uRLQGLrUSdEWPGyX7xxtPbxQmfjzs1fE9o9rCWgCmJA3KR60h37KS0mXBNzDsoEpXSZ6OdykmJFlJAc4dHm9aKcHoNPXdM424n1SGmu/sVolLk16beyhWlqQFeYA10USKQD2aromSSQCXX8IgacWBrm6Fuq5GtQD1Xb4LCxsYB05R/ZVj2ePbPyeFsc9xGhtZWTixQOIeQXdhutji/EDCTDC8eI7/wDIWJWvMSST1PVLLR3QXyxdqxrWj/MbUvBLKHMPUcqlzecEFSFk76qUoOaBo+MPrqNCESOBpHOx4oUacdVG96N+qQi5zoN/S0zWjLEB05j21VQ+G5paS5ryeo8oC3/hz4eZng5GSB4LdKBo2r3EPhPEkscMynQzj6Y5nWx/oD0KVsiphlZuMbgvFOJYHL8qRPEXECFx1039l1uD8UcO4ixjXkwTE1yu/wB1wUsOVh5LoZoZI52/U1wII+46Ifg+S/AkDu4epslVjllHoGR8RcJxS8OyQ9zb8rdSuU4t8RvynOGLHyMr6jusZ8JJJELrPcoYjlsAR8p/0pTCC+TKokySW4lxJHfqpsHIR5qU2Y07jq1xB6bJ/lpWj+We2hVs9USJ5JtsXO79Tzp+FOQySksc/lB6N0CixkoDrYd+yIxrmi+V1+gTLkzW8tBuyeTLfAwthI8Q7lFZDI42Wlo7lZ8kUhnJ5S8A1WmyR+tGa+QAF73F3e1dxeMZOMQDLzM7FUacBTmlpQ5pGMbyghzj26Jk6Lx4c6MPj5WP9Op7Kt7rBjnmaQ5rzp+FsxzeLE17q5iP6dlNhypk+qbmUbtMpCRfqdkk1j9QSTDAJJNndO013pMkrIrSSJSQCSSSQBMZvPkRt7uC7GSduJE6UjUaAdyuW4RH4nEIh0BtavHZRUUe2vNSqXUOdM9zjJI4uNucbPqU1OLuVrbKWPG6SS7pg/ur4Lb0FV2Wdy018fiufN6VW49EOkJvsEQtY46t/Cm91p4GF8n3UbtdE8eM4kPDhCSq5guk+GI8PE8UzU6TdthVOG4j82fwYCG6alE4jwrO4dcnM2SJuhkj/p9+yN1X8WEvTUllbEyR2O0Rh+pA2KofNPcwxuaSCdHIWJmGcCN51VyRrmE8tURqCFnR0lPKMnDGPxSHxo2j+HMP5kX36j0XLZcJx53R8wcBs4f1DutqXPc1hiJDj1tZs0bsnHL42l0kRPOANm9CiWltQU4x31Ud05JGitR3Ov0UUkqQBYXO5qBIVxm22qjwrh8+e+QQAXG0us9T2TMdz+/UdQnyrGy8FOaYfZZ+MfOSa7q1myUyr1PVUGuppA3KSPJeYtSZPk1ok7aLLnxzRewadQrJJce5TlhI11TmVjHOTNmDRXeGuDXuBP1DQKM+MwBzmup3RuyHiE/NR9BzLTe45rLjeWukUkzjQUA6SVe6SAwUkk9GwO60IgfwkTZtIgjcJkAkkkkBp/D7bzS79LVc4wxsmbE3m/o1HZD+G2fzpPZqs8RaBkh4FEtpO8YtMMdq1NY3kYBQ7Jk4aTsExBG4WDt0W5ViE8lnv2VdHB01QeK5g578PJErCR0Ndl1+BxOF8BfCQXuGodqD7jquHY0vcGtBLnGgB1V98Odwh7JJIXsaReuoRTs26CbgULs1mZjgRNI/iQjYHu1U83IbAHMkBBGgPdWsPiTsmBsrwWA9Cs3juRFKGtBBeDeiis6xZ5P4/ONlb4ZkPh4i2WDZ7eV4HUFViAWi9T2pDLzFMC2wfRCaWbAIMqVrfpBtvsVWtaOXjk4LMtvmY5xBcdaWbqVUVs6vcGwjxDiWPiNomV1bqipRyPieHxPcyRptrmmiCmb1TB4Y3BjONjYolnY7mlLNGR1sCe/oud+JsTDgiyHjHMM0bwecH6uboR+Vl8M+N/iPhmIcXFzIfDLy8mSEOcXHqT1KyOJcTz+J5ByOIZBmkOpPKAL9gryylmoykyl2p5buaQm7A6ITRzHT8pSEm9bKNAwEBo6qD/LIMW26H3USSetK7JAxrSXSVXoqUrmh2hJHsgZY6BlbYLrJ0Oibh8YdOS7dmoSfJYoDfup8Pbcpd/l/Kub05s9W8NBRcdFIhQJCSSLLN8z/AP7JKBD7NCWvQtSTDHSSSVkSSSSASSSSA6D4f0xXdCXqWe+8gjUhopNwIVhX3eVCc3M8+qM7/Vv4ZyTA2t/tal4XMNP7pNaApO0baxdmlZ9t3GqLdt6lCkOlp2mwP+iES8jQymKVkjd2ODhXovQOGcSw8/EJmIfY8zHAWPded6A/8p45XxO5o3Fp9Cg67jJwWz4Zx8RgY3Uxi9lyrcLLD3snbT2HX1W1Fxc4LmDJPlLRThss/N4wzJyXyMNA/uoqLVJ0bo9wqb3B8x1oBWsvKD43EnUjRUYzzlu5PVPFNrU4TmhjJsWXzQyf0lDfw8OMnykolDDVHchUWg2QNS09OyaPJkhkLmE3aZ45SdpOaWmngtPYhMrw4hBkN5cmOzX1bEKrO2Jrv4Ly9nrum0/4Ghvd/wB2pOIHdDJ7WhGVQI5tD3V+KgwVoqI+oaq60nlGh90QePs0pBFHUHdVZGAa9FZLgTt+UCa+2iFZ8xWfy1RGlbI0Li51gUKoIMm3dFaOUNVRy0e0xITBwKa0mKJy2tJbbNNPqP8AsklUB3hBPU0NUlXBstJJJWRJJJIBJJJIDpOD+XAj03UC2pH3r5lYwBy4UYOp5Ruqw+p3q4pZ9R1eCJKMhpuicuAJ/uhvJcNdvQrJ02gyO0ITwm21uhyWDWtJ4DuOyGO/7DGlE6Da0SNhkdQoepKseBHE3mcbdWgQ006CfGjn4e13hh7Cwb+y5afF+XIJNA7ei6jDymtwGscdm9eqws8CfmaLSvFZWM9zRQLjdJQgl5LL+yryMkBprvL6qePleECHAAXuq0z9uVp7nQNcQBbtLVMEE+ynk5PikNjFDuUFpB1O3VGhvlIk0pNcQVEUdL+ycbm0jlHtsgPQqBjkaLINeigDrpuitmLSLGnWkKll7CuneqsMlLdND9k1QybjlPoVIwtF+GS4dhuhUlnSbpGyAUKPoFWe42QQpuBbo5rgVB/MQOvsg8rwE8W01ukHg0B2UiDyk/ZBY4c3qeqrFz5jcx7pw49So3v6JFXpiqvgkc9xDCQTaSk4HmPkh36lJAHOPFzPHJs4ga+pTjHi/R36pJJfSP8ALQ19H7lROPFf0dB1SSQIQx4v0fuU5x4gNG9R1KSSIPro4o2DGaA3+lVvCZy1y/ukkr8n4urw9n8GOvoCH4Ef6f3SSXPk6qr5LGgkAaaIeHEwyOtvXukkn8Y38miyNjR5RSaSNh3G/qkkm1/xanD4o3YzrbdAAaqlPExoJDaKSSnLtje2VlRsAFDe+qrGCMiuUV6JJKsOmWXZvAjr6fwSpeDH+n90klaTshj5q5dOyJ4TAR5d0kkivaBY2zopiJnKTy9kklNVuoOY0OIA6qxFEwNBA1rukkjI8bdxZaxpZqOqg+CME03p3SSUx0AZETA0ENonfVVWwx89culd0klo5sxTDHQHL17pvCZvy/ukkhjRAxtbJJJJG//Z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8" name="Picture 8" descr="http://s3.amazonaws.com/rapgenius/cm-29490-050938f1f39e7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83" y="1553818"/>
            <a:ext cx="6002437" cy="453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No, thank you!</a:t>
            </a:r>
            <a:endParaRPr lang="en-GB" dirty="0">
              <a:latin typeface="MetaBold" charset="0"/>
              <a:ea typeface="MetaBold" charset="0"/>
              <a:cs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4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 err="1" smtClean="0">
                <a:latin typeface="MetaBold" charset="0"/>
                <a:ea typeface="MetaBold" charset="0"/>
                <a:cs typeface="MetaBold" charset="0"/>
              </a:rPr>
              <a:t>whois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1101" y="6021288"/>
            <a:ext cx="2447129" cy="697555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r>
              <a:rPr lang="en-US" sz="3733" dirty="0">
                <a:latin typeface="MetaBold" charset="0"/>
              </a:rPr>
              <a:t>@freddy33</a:t>
            </a:r>
            <a:endParaRPr lang="en-GB" sz="3733" dirty="0">
              <a:latin typeface="Meta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147" y="1577892"/>
            <a:ext cx="10213677" cy="697555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r>
              <a:rPr lang="en-US" sz="3733" dirty="0">
                <a:latin typeface="MetaBold" charset="0"/>
              </a:rPr>
              <a:t>Fred Simon, JFrog co-founder </a:t>
            </a:r>
            <a:r>
              <a:rPr lang="en-US" sz="3733">
                <a:latin typeface="MetaBold" charset="0"/>
              </a:rPr>
              <a:t>and Chief Architect</a:t>
            </a:r>
            <a:endParaRPr lang="en-GB" sz="3733" dirty="0">
              <a:latin typeface="MetaBold" charset="0"/>
            </a:endParaRPr>
          </a:p>
        </p:txBody>
      </p:sp>
      <p:pic>
        <p:nvPicPr>
          <p:cNvPr id="1026" name="Picture 2" descr="http://res.sys-con.com/story/sep15/3473013/Fred_Simon_4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519913"/>
            <a:ext cx="59436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04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Why we are good with </a:t>
            </a:r>
            <a:r>
              <a:rPr lang="en-US" sz="4267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endParaRPr lang="en-US" sz="4267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18392</TotalTime>
  <Words>993</Words>
  <Application>Microsoft Macintosh PowerPoint</Application>
  <PresentationFormat>Widescreen</PresentationFormat>
  <Paragraphs>275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Calibri</vt:lpstr>
      <vt:lpstr>Calibri Light</vt:lpstr>
      <vt:lpstr>DS Eraser Cyr</vt:lpstr>
      <vt:lpstr>Impact</vt:lpstr>
      <vt:lpstr>MetaBold</vt:lpstr>
      <vt:lpstr>Monaco</vt:lpstr>
      <vt:lpstr>Nanum Pen Script</vt:lpstr>
      <vt:lpstr>Arial</vt:lpstr>
      <vt:lpstr>Office Theme</vt:lpstr>
      <vt:lpstr>Docker in production? Done that, what’s next?</vt:lpstr>
      <vt:lpstr>What Frog?</vt:lpstr>
      <vt:lpstr>What Frog?</vt:lpstr>
      <vt:lpstr>What Frog?</vt:lpstr>
      <vt:lpstr>What Frog?</vt:lpstr>
      <vt:lpstr>JFrog Platform + Docker</vt:lpstr>
      <vt:lpstr>PowerPoint Presentation</vt:lpstr>
      <vt:lpstr>whois</vt:lpstr>
      <vt:lpstr>Why we are good with docker</vt:lpstr>
      <vt:lpstr>Why we are good with docker</vt:lpstr>
      <vt:lpstr>Why we are good with docker</vt:lpstr>
      <vt:lpstr>Why we are good with docker</vt:lpstr>
      <vt:lpstr>Why we are good with docker</vt:lpstr>
      <vt:lpstr>Problem?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image is found in the Internet by searching for “Capitan Obvious”.  But you already knew that. Or not.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Client tools</vt:lpstr>
      <vt:lpstr>Client tools</vt:lpstr>
      <vt:lpstr>PowerPoint Presentation</vt:lpstr>
      <vt:lpstr>PowerPoint Presentation</vt:lpstr>
      <vt:lpstr>PowerPoint Presentation</vt:lpstr>
      <vt:lpstr>Client tools</vt:lpstr>
      <vt:lpstr>Client tools</vt:lpstr>
      <vt:lpstr>PowerPoint Presentation</vt:lpstr>
      <vt:lpstr>Remember this?</vt:lpstr>
      <vt:lpstr>Support tickets use case</vt:lpstr>
      <vt:lpstr>Support tickets use case</vt:lpstr>
      <vt:lpstr>Support tickets use case</vt:lpstr>
      <vt:lpstr>PowerPoint Presentation</vt:lpstr>
      <vt:lpstr>Volume management in docker</vt:lpstr>
      <vt:lpstr>Volume management in docker</vt:lpstr>
      <vt:lpstr>Volume management in docker</vt:lpstr>
      <vt:lpstr>Volume management in docker</vt:lpstr>
      <vt:lpstr>Volume management in docker</vt:lpstr>
      <vt:lpstr>Volume management in docker</vt:lpstr>
      <vt:lpstr>Volume management in docker</vt:lpstr>
      <vt:lpstr>PowerPoint Presentation</vt:lpstr>
      <vt:lpstr>Correlation with ticket</vt:lpstr>
      <vt:lpstr>Correlation with ticket</vt:lpstr>
      <vt:lpstr>Correlation with ticket</vt:lpstr>
      <vt:lpstr>Correlation with ticket</vt:lpstr>
      <vt:lpstr>PowerPoint Presentation</vt:lpstr>
      <vt:lpstr>PowerPoint Presentation</vt:lpstr>
      <vt:lpstr>Git and Large Files</vt:lpstr>
      <vt:lpstr>Git LFS to the Rescue</vt:lpstr>
      <vt:lpstr>Correlation with ticket</vt:lpstr>
      <vt:lpstr>Demo Time!</vt:lpstr>
      <vt:lpstr>PowerPoint Presentation</vt:lpstr>
      <vt:lpstr>PowerPoint Presentation</vt:lpstr>
      <vt:lpstr>PowerPoint Presentation</vt:lpstr>
      <vt:lpstr>PowerPoint Presentation</vt:lpstr>
      <vt:lpstr>Ensuring Control</vt:lpstr>
      <vt:lpstr>Ensuring Control</vt:lpstr>
      <vt:lpstr>Ensuring Control</vt:lpstr>
      <vt:lpstr>Ensuring Control</vt:lpstr>
      <vt:lpstr>No, 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in production? Done that, what’s next?</dc:title>
  <dc:creator>Baruch Sadogursky</dc:creator>
  <cp:lastModifiedBy>Baruch Sadogursky</cp:lastModifiedBy>
  <cp:revision>60</cp:revision>
  <dcterms:created xsi:type="dcterms:W3CDTF">2015-12-17T20:05:24Z</dcterms:created>
  <dcterms:modified xsi:type="dcterms:W3CDTF">2016-01-07T10:52:38Z</dcterms:modified>
</cp:coreProperties>
</file>